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39"/>
  </p:notesMasterIdLst>
  <p:sldIdLst>
    <p:sldId id="256" r:id="rId2"/>
    <p:sldId id="330" r:id="rId3"/>
    <p:sldId id="257" r:id="rId4"/>
    <p:sldId id="300" r:id="rId5"/>
    <p:sldId id="269" r:id="rId6"/>
    <p:sldId id="332" r:id="rId7"/>
    <p:sldId id="284" r:id="rId8"/>
    <p:sldId id="301" r:id="rId9"/>
    <p:sldId id="306" r:id="rId10"/>
    <p:sldId id="309" r:id="rId11"/>
    <p:sldId id="333" r:id="rId12"/>
    <p:sldId id="305" r:id="rId13"/>
    <p:sldId id="310" r:id="rId14"/>
    <p:sldId id="303" r:id="rId15"/>
    <p:sldId id="307" r:id="rId16"/>
    <p:sldId id="308" r:id="rId17"/>
    <p:sldId id="312" r:id="rId18"/>
    <p:sldId id="313" r:id="rId19"/>
    <p:sldId id="311" r:id="rId20"/>
    <p:sldId id="314" r:id="rId21"/>
    <p:sldId id="315" r:id="rId22"/>
    <p:sldId id="316" r:id="rId23"/>
    <p:sldId id="296" r:id="rId24"/>
    <p:sldId id="291" r:id="rId25"/>
    <p:sldId id="292" r:id="rId26"/>
    <p:sldId id="293" r:id="rId27"/>
    <p:sldId id="298" r:id="rId28"/>
    <p:sldId id="318" r:id="rId29"/>
    <p:sldId id="328" r:id="rId30"/>
    <p:sldId id="320" r:id="rId31"/>
    <p:sldId id="337" r:id="rId32"/>
    <p:sldId id="322" r:id="rId33"/>
    <p:sldId id="321" r:id="rId34"/>
    <p:sldId id="335" r:id="rId35"/>
    <p:sldId id="336" r:id="rId36"/>
    <p:sldId id="334" r:id="rId37"/>
    <p:sldId id="327" r:id="rId38"/>
  </p:sldIdLst>
  <p:sldSz cx="9144000" cy="6858000" type="screen4x3"/>
  <p:notesSz cx="6858000" cy="9144000"/>
  <p:defaultTextStyle>
    <a:defPPr>
      <a:defRPr lang="es-AR"/>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D6B5E5"/>
    <a:srgbClr val="C6BCD4"/>
    <a:srgbClr val="C49DFD"/>
    <a:srgbClr val="C49FFB"/>
    <a:srgbClr val="CD9DF1"/>
    <a:srgbClr val="CBB0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595" autoAdjust="0"/>
  </p:normalViewPr>
  <p:slideViewPr>
    <p:cSldViewPr>
      <p:cViewPr>
        <p:scale>
          <a:sx n="70" d="100"/>
          <a:sy n="70" d="100"/>
        </p:scale>
        <p:origin x="-1374" y="-84"/>
      </p:cViewPr>
      <p:guideLst>
        <p:guide orient="horz" pos="2160"/>
        <p:guide pos="2880"/>
      </p:guideLst>
    </p:cSldViewPr>
  </p:slideViewPr>
  <p:outlineViewPr>
    <p:cViewPr>
      <p:scale>
        <a:sx n="33" d="100"/>
        <a:sy n="33" d="100"/>
      </p:scale>
      <p:origin x="0" y="3732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dirty="0"/>
            </a:lvl1pPr>
          </a:lstStyle>
          <a:p>
            <a:pPr>
              <a:defRPr/>
            </a:pPr>
            <a:endParaRPr lang="es-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B637ED0E-BC4A-487C-A75F-7C0FC0EAFDE0}" type="datetimeFigureOut">
              <a:rPr lang="es-AR"/>
              <a:pPr>
                <a:defRPr/>
              </a:pPr>
              <a:t>07/10/2014</a:t>
            </a:fld>
            <a:endParaRPr lang="es-AR"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s-AR" noProof="0" dirty="0" smtClean="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noProof="0" smtClean="0"/>
              <a:t>Haga clic para modificar el estilo de texto del patrón</a:t>
            </a:r>
          </a:p>
          <a:p>
            <a:pPr lvl="1"/>
            <a:r>
              <a:rPr lang="es-ES" noProof="0" smtClean="0"/>
              <a:t>Segundo nivel</a:t>
            </a:r>
          </a:p>
          <a:p>
            <a:pPr lvl="2"/>
            <a:r>
              <a:rPr lang="es-ES" noProof="0" smtClean="0"/>
              <a:t>Tercer nivel</a:t>
            </a:r>
          </a:p>
          <a:p>
            <a:pPr lvl="3"/>
            <a:r>
              <a:rPr lang="es-ES" noProof="0" smtClean="0"/>
              <a:t>Cuarto nivel</a:t>
            </a:r>
          </a:p>
          <a:p>
            <a:pPr lvl="4"/>
            <a:r>
              <a:rPr lang="es-ES" noProof="0" smtClean="0"/>
              <a:t>Quinto nivel</a:t>
            </a:r>
            <a:endParaRPr lang="es-AR" noProof="0" smtClean="0"/>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dirty="0"/>
            </a:lvl1pPr>
          </a:lstStyle>
          <a:p>
            <a:pPr>
              <a:defRPr/>
            </a:pPr>
            <a:endParaRPr lang="es-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C61D9A25-EECA-4B0A-87B1-8F51498D9558}" type="slidenum">
              <a:rPr lang="es-AR"/>
              <a:pPr>
                <a:defRPr/>
              </a:pPr>
              <a:t>‹#›</a:t>
            </a:fld>
            <a:endParaRPr lang="es-AR" dirty="0"/>
          </a:p>
        </p:txBody>
      </p:sp>
    </p:spTree>
    <p:extLst>
      <p:ext uri="{BB962C8B-B14F-4D97-AF65-F5344CB8AC3E}">
        <p14:creationId xmlns:p14="http://schemas.microsoft.com/office/powerpoint/2010/main" val="21364314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61D9A25-EECA-4B0A-87B1-8F51498D9558}" type="slidenum">
              <a:rPr lang="es-AR" smtClean="0"/>
              <a:pPr>
                <a:defRPr/>
              </a:pPr>
              <a:t>1</a:t>
            </a:fld>
            <a:endParaRPr lang="es-AR" dirty="0"/>
          </a:p>
        </p:txBody>
      </p:sp>
    </p:spTree>
    <p:extLst>
      <p:ext uri="{BB962C8B-B14F-4D97-AF65-F5344CB8AC3E}">
        <p14:creationId xmlns:p14="http://schemas.microsoft.com/office/powerpoint/2010/main" val="3411141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pPr>
              <a:defRPr/>
            </a:pPr>
            <a:fld id="{C61D9A25-EECA-4B0A-87B1-8F51498D9558}" type="slidenum">
              <a:rPr lang="es-AR" smtClean="0"/>
              <a:pPr>
                <a:defRPr/>
              </a:pPr>
              <a:t>10</a:t>
            </a:fld>
            <a:endParaRPr lang="es-A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pPr>
              <a:defRPr/>
            </a:pPr>
            <a:fld id="{C61D9A25-EECA-4B0A-87B1-8F51498D9558}" type="slidenum">
              <a:rPr lang="es-AR" smtClean="0"/>
              <a:pPr>
                <a:defRPr/>
              </a:pPr>
              <a:t>11</a:t>
            </a:fld>
            <a:endParaRPr lang="es-A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61D9A25-EECA-4B0A-87B1-8F51498D9558}" type="slidenum">
              <a:rPr lang="es-AR" smtClean="0"/>
              <a:pPr>
                <a:defRPr/>
              </a:pPr>
              <a:t>12</a:t>
            </a:fld>
            <a:endParaRPr lang="es-AR" dirty="0"/>
          </a:p>
        </p:txBody>
      </p:sp>
    </p:spTree>
    <p:extLst>
      <p:ext uri="{BB962C8B-B14F-4D97-AF65-F5344CB8AC3E}">
        <p14:creationId xmlns:p14="http://schemas.microsoft.com/office/powerpoint/2010/main" val="3191622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61D9A25-EECA-4B0A-87B1-8F51498D9558}" type="slidenum">
              <a:rPr lang="es-AR" smtClean="0"/>
              <a:pPr>
                <a:defRPr/>
              </a:pPr>
              <a:t>13</a:t>
            </a:fld>
            <a:endParaRPr lang="es-AR" dirty="0"/>
          </a:p>
        </p:txBody>
      </p:sp>
    </p:spTree>
    <p:extLst>
      <p:ext uri="{BB962C8B-B14F-4D97-AF65-F5344CB8AC3E}">
        <p14:creationId xmlns:p14="http://schemas.microsoft.com/office/powerpoint/2010/main" val="3799003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61D9A25-EECA-4B0A-87B1-8F51498D9558}" type="slidenum">
              <a:rPr lang="es-AR" smtClean="0"/>
              <a:pPr>
                <a:defRPr/>
              </a:pPr>
              <a:t>14</a:t>
            </a:fld>
            <a:endParaRPr lang="es-AR" dirty="0"/>
          </a:p>
        </p:txBody>
      </p:sp>
    </p:spTree>
    <p:extLst>
      <p:ext uri="{BB962C8B-B14F-4D97-AF65-F5344CB8AC3E}">
        <p14:creationId xmlns:p14="http://schemas.microsoft.com/office/powerpoint/2010/main" val="2427555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61D9A25-EECA-4B0A-87B1-8F51498D9558}" type="slidenum">
              <a:rPr lang="es-AR" smtClean="0"/>
              <a:pPr>
                <a:defRPr/>
              </a:pPr>
              <a:t>15</a:t>
            </a:fld>
            <a:endParaRPr lang="es-AR" dirty="0"/>
          </a:p>
        </p:txBody>
      </p:sp>
    </p:spTree>
    <p:extLst>
      <p:ext uri="{BB962C8B-B14F-4D97-AF65-F5344CB8AC3E}">
        <p14:creationId xmlns:p14="http://schemas.microsoft.com/office/powerpoint/2010/main" val="3228318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61D9A25-EECA-4B0A-87B1-8F51498D9558}" type="slidenum">
              <a:rPr lang="es-AR" smtClean="0"/>
              <a:pPr>
                <a:defRPr/>
              </a:pPr>
              <a:t>16</a:t>
            </a:fld>
            <a:endParaRPr lang="es-AR" dirty="0"/>
          </a:p>
        </p:txBody>
      </p:sp>
    </p:spTree>
    <p:extLst>
      <p:ext uri="{BB962C8B-B14F-4D97-AF65-F5344CB8AC3E}">
        <p14:creationId xmlns:p14="http://schemas.microsoft.com/office/powerpoint/2010/main" val="541866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pPr>
              <a:defRPr/>
            </a:pPr>
            <a:fld id="{C61D9A25-EECA-4B0A-87B1-8F51498D9558}" type="slidenum">
              <a:rPr lang="es-AR" smtClean="0"/>
              <a:pPr>
                <a:defRPr/>
              </a:pPr>
              <a:t>17</a:t>
            </a:fld>
            <a:endParaRPr lang="es-A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61D9A25-EECA-4B0A-87B1-8F51498D9558}" type="slidenum">
              <a:rPr lang="es-AR" smtClean="0"/>
              <a:pPr>
                <a:defRPr/>
              </a:pPr>
              <a:t>18</a:t>
            </a:fld>
            <a:endParaRPr lang="es-AR" dirty="0"/>
          </a:p>
        </p:txBody>
      </p:sp>
    </p:spTree>
    <p:extLst>
      <p:ext uri="{BB962C8B-B14F-4D97-AF65-F5344CB8AC3E}">
        <p14:creationId xmlns:p14="http://schemas.microsoft.com/office/powerpoint/2010/main" val="811538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61D9A25-EECA-4B0A-87B1-8F51498D9558}" type="slidenum">
              <a:rPr lang="es-AR" smtClean="0"/>
              <a:pPr>
                <a:defRPr/>
              </a:pPr>
              <a:t>19</a:t>
            </a:fld>
            <a:endParaRPr lang="es-AR" dirty="0"/>
          </a:p>
        </p:txBody>
      </p:sp>
    </p:spTree>
    <p:extLst>
      <p:ext uri="{BB962C8B-B14F-4D97-AF65-F5344CB8AC3E}">
        <p14:creationId xmlns:p14="http://schemas.microsoft.com/office/powerpoint/2010/main" val="3583522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61D9A25-EECA-4B0A-87B1-8F51498D9558}" type="slidenum">
              <a:rPr lang="es-AR" smtClean="0"/>
              <a:pPr>
                <a:defRPr/>
              </a:pPr>
              <a:t>2</a:t>
            </a:fld>
            <a:endParaRPr lang="es-AR" dirty="0"/>
          </a:p>
        </p:txBody>
      </p:sp>
    </p:spTree>
    <p:extLst>
      <p:ext uri="{BB962C8B-B14F-4D97-AF65-F5344CB8AC3E}">
        <p14:creationId xmlns:p14="http://schemas.microsoft.com/office/powerpoint/2010/main" val="3479582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pPr>
              <a:defRPr/>
            </a:pPr>
            <a:fld id="{C61D9A25-EECA-4B0A-87B1-8F51498D9558}" type="slidenum">
              <a:rPr lang="es-AR" smtClean="0"/>
              <a:pPr>
                <a:defRPr/>
              </a:pPr>
              <a:t>20</a:t>
            </a:fld>
            <a:endParaRPr lang="es-A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61D9A25-EECA-4B0A-87B1-8F51498D9558}" type="slidenum">
              <a:rPr lang="es-AR" smtClean="0"/>
              <a:pPr>
                <a:defRPr/>
              </a:pPr>
              <a:t>3</a:t>
            </a:fld>
            <a:endParaRPr lang="es-AR" dirty="0"/>
          </a:p>
        </p:txBody>
      </p:sp>
    </p:spTree>
    <p:extLst>
      <p:ext uri="{BB962C8B-B14F-4D97-AF65-F5344CB8AC3E}">
        <p14:creationId xmlns:p14="http://schemas.microsoft.com/office/powerpoint/2010/main" val="759804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61D9A25-EECA-4B0A-87B1-8F51498D9558}" type="slidenum">
              <a:rPr lang="es-AR" smtClean="0"/>
              <a:pPr>
                <a:defRPr/>
              </a:pPr>
              <a:t>4</a:t>
            </a:fld>
            <a:endParaRPr lang="es-AR" dirty="0"/>
          </a:p>
        </p:txBody>
      </p:sp>
    </p:spTree>
    <p:extLst>
      <p:ext uri="{BB962C8B-B14F-4D97-AF65-F5344CB8AC3E}">
        <p14:creationId xmlns:p14="http://schemas.microsoft.com/office/powerpoint/2010/main" val="3280427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61D9A25-EECA-4B0A-87B1-8F51498D9558}" type="slidenum">
              <a:rPr lang="es-AR" smtClean="0"/>
              <a:pPr>
                <a:defRPr/>
              </a:pPr>
              <a:t>5</a:t>
            </a:fld>
            <a:endParaRPr lang="es-AR" dirty="0"/>
          </a:p>
        </p:txBody>
      </p:sp>
    </p:spTree>
    <p:extLst>
      <p:ext uri="{BB962C8B-B14F-4D97-AF65-F5344CB8AC3E}">
        <p14:creationId xmlns:p14="http://schemas.microsoft.com/office/powerpoint/2010/main" val="252098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61D9A25-EECA-4B0A-87B1-8F51498D9558}" type="slidenum">
              <a:rPr lang="es-AR" smtClean="0"/>
              <a:pPr>
                <a:defRPr/>
              </a:pPr>
              <a:t>6</a:t>
            </a:fld>
            <a:endParaRPr lang="es-AR" dirty="0"/>
          </a:p>
        </p:txBody>
      </p:sp>
    </p:spTree>
    <p:extLst>
      <p:ext uri="{BB962C8B-B14F-4D97-AF65-F5344CB8AC3E}">
        <p14:creationId xmlns:p14="http://schemas.microsoft.com/office/powerpoint/2010/main" val="1968307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61D9A25-EECA-4B0A-87B1-8F51498D9558}" type="slidenum">
              <a:rPr lang="es-AR" smtClean="0"/>
              <a:pPr>
                <a:defRPr/>
              </a:pPr>
              <a:t>7</a:t>
            </a:fld>
            <a:endParaRPr lang="es-AR" dirty="0"/>
          </a:p>
        </p:txBody>
      </p:sp>
    </p:spTree>
    <p:extLst>
      <p:ext uri="{BB962C8B-B14F-4D97-AF65-F5344CB8AC3E}">
        <p14:creationId xmlns:p14="http://schemas.microsoft.com/office/powerpoint/2010/main" val="1693911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61D9A25-EECA-4B0A-87B1-8F51498D9558}" type="slidenum">
              <a:rPr lang="es-AR" smtClean="0"/>
              <a:pPr>
                <a:defRPr/>
              </a:pPr>
              <a:t>8</a:t>
            </a:fld>
            <a:endParaRPr lang="es-AR" dirty="0"/>
          </a:p>
        </p:txBody>
      </p:sp>
    </p:spTree>
    <p:extLst>
      <p:ext uri="{BB962C8B-B14F-4D97-AF65-F5344CB8AC3E}">
        <p14:creationId xmlns:p14="http://schemas.microsoft.com/office/powerpoint/2010/main" val="810253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61D9A25-EECA-4B0A-87B1-8F51498D9558}" type="slidenum">
              <a:rPr lang="es-AR" smtClean="0"/>
              <a:pPr>
                <a:defRPr/>
              </a:pPr>
              <a:t>9</a:t>
            </a:fld>
            <a:endParaRPr lang="es-AR" dirty="0"/>
          </a:p>
        </p:txBody>
      </p:sp>
    </p:spTree>
    <p:extLst>
      <p:ext uri="{BB962C8B-B14F-4D97-AF65-F5344CB8AC3E}">
        <p14:creationId xmlns:p14="http://schemas.microsoft.com/office/powerpoint/2010/main" val="23087812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8 Título"/>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s-ES" smtClean="0"/>
              <a:t>Haga clic para modificar el estilo de título del patrón</a:t>
            </a:r>
            <a:endParaRPr lang="en-US"/>
          </a:p>
        </p:txBody>
      </p:sp>
      <p:sp>
        <p:nvSpPr>
          <p:cNvPr id="17" name="16 Subtítulo"/>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s-ES" smtClean="0"/>
              <a:t>Haga clic para modificar el estilo de subtítulo del patrón</a:t>
            </a:r>
            <a:endParaRPr lang="en-US"/>
          </a:p>
        </p:txBody>
      </p:sp>
      <p:sp>
        <p:nvSpPr>
          <p:cNvPr id="4" name="29 Marcador de fecha"/>
          <p:cNvSpPr>
            <a:spLocks noGrp="1"/>
          </p:cNvSpPr>
          <p:nvPr>
            <p:ph type="dt" sz="half" idx="10"/>
          </p:nvPr>
        </p:nvSpPr>
        <p:spPr/>
        <p:txBody>
          <a:bodyPr/>
          <a:lstStyle>
            <a:lvl1pPr>
              <a:defRPr/>
            </a:lvl1pPr>
          </a:lstStyle>
          <a:p>
            <a:pPr>
              <a:defRPr/>
            </a:pPr>
            <a:fld id="{EE7929EF-D7D7-4F1F-9875-631A7A17F328}" type="datetimeFigureOut">
              <a:rPr lang="es-AR"/>
              <a:pPr>
                <a:defRPr/>
              </a:pPr>
              <a:t>07/10/2014</a:t>
            </a:fld>
            <a:endParaRPr lang="es-AR" dirty="0"/>
          </a:p>
        </p:txBody>
      </p:sp>
      <p:sp>
        <p:nvSpPr>
          <p:cNvPr id="5" name="18 Marcador de pie de página"/>
          <p:cNvSpPr>
            <a:spLocks noGrp="1"/>
          </p:cNvSpPr>
          <p:nvPr>
            <p:ph type="ftr" sz="quarter" idx="11"/>
          </p:nvPr>
        </p:nvSpPr>
        <p:spPr/>
        <p:txBody>
          <a:bodyPr/>
          <a:lstStyle>
            <a:lvl1pPr>
              <a:defRPr dirty="0"/>
            </a:lvl1pPr>
          </a:lstStyle>
          <a:p>
            <a:pPr>
              <a:defRPr/>
            </a:pPr>
            <a:endParaRPr lang="es-AR"/>
          </a:p>
        </p:txBody>
      </p:sp>
      <p:sp>
        <p:nvSpPr>
          <p:cNvPr id="6" name="26 Marcador de número de diapositiva"/>
          <p:cNvSpPr>
            <a:spLocks noGrp="1"/>
          </p:cNvSpPr>
          <p:nvPr>
            <p:ph type="sldNum" sz="quarter" idx="12"/>
          </p:nvPr>
        </p:nvSpPr>
        <p:spPr/>
        <p:txBody>
          <a:bodyPr/>
          <a:lstStyle>
            <a:lvl1pPr>
              <a:defRPr/>
            </a:lvl1pPr>
          </a:lstStyle>
          <a:p>
            <a:pPr>
              <a:defRPr/>
            </a:pPr>
            <a:fld id="{23CA8C6A-6975-4D38-88C6-0D3A3740027C}" type="slidenum">
              <a:rPr lang="es-AR"/>
              <a:pPr>
                <a:defRPr/>
              </a:pPr>
              <a:t>‹#›</a:t>
            </a:fld>
            <a:endParaRPr lang="es-AR" dirty="0"/>
          </a:p>
        </p:txBody>
      </p:sp>
    </p:spTree>
    <p:extLst>
      <p:ext uri="{BB962C8B-B14F-4D97-AF65-F5344CB8AC3E}">
        <p14:creationId xmlns:p14="http://schemas.microsoft.com/office/powerpoint/2010/main" val="129885171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9 Marcador de fecha"/>
          <p:cNvSpPr>
            <a:spLocks noGrp="1"/>
          </p:cNvSpPr>
          <p:nvPr>
            <p:ph type="dt" sz="half" idx="10"/>
          </p:nvPr>
        </p:nvSpPr>
        <p:spPr/>
        <p:txBody>
          <a:bodyPr/>
          <a:lstStyle>
            <a:lvl1pPr>
              <a:defRPr/>
            </a:lvl1pPr>
          </a:lstStyle>
          <a:p>
            <a:pPr>
              <a:defRPr/>
            </a:pPr>
            <a:fld id="{6315DE47-97C7-47B4-8D9B-D78D9A267E45}" type="datetimeFigureOut">
              <a:rPr lang="es-AR"/>
              <a:pPr>
                <a:defRPr/>
              </a:pPr>
              <a:t>07/10/2014</a:t>
            </a:fld>
            <a:endParaRPr lang="es-AR" dirty="0"/>
          </a:p>
        </p:txBody>
      </p:sp>
      <p:sp>
        <p:nvSpPr>
          <p:cNvPr id="5" name="21 Marcador de pie de página"/>
          <p:cNvSpPr>
            <a:spLocks noGrp="1"/>
          </p:cNvSpPr>
          <p:nvPr>
            <p:ph type="ftr" sz="quarter" idx="11"/>
          </p:nvPr>
        </p:nvSpPr>
        <p:spPr/>
        <p:txBody>
          <a:bodyPr/>
          <a:lstStyle>
            <a:lvl1pPr>
              <a:defRPr/>
            </a:lvl1pPr>
          </a:lstStyle>
          <a:p>
            <a:pPr>
              <a:defRPr/>
            </a:pPr>
            <a:endParaRPr lang="es-AR"/>
          </a:p>
        </p:txBody>
      </p:sp>
      <p:sp>
        <p:nvSpPr>
          <p:cNvPr id="6" name="17 Marcador de número de diapositiva"/>
          <p:cNvSpPr>
            <a:spLocks noGrp="1"/>
          </p:cNvSpPr>
          <p:nvPr>
            <p:ph type="sldNum" sz="quarter" idx="12"/>
          </p:nvPr>
        </p:nvSpPr>
        <p:spPr/>
        <p:txBody>
          <a:bodyPr/>
          <a:lstStyle>
            <a:lvl1pPr>
              <a:defRPr/>
            </a:lvl1pPr>
          </a:lstStyle>
          <a:p>
            <a:pPr>
              <a:defRPr/>
            </a:pPr>
            <a:fld id="{E5CBD634-7981-419B-ACA3-83848FE90FB0}" type="slidenum">
              <a:rPr lang="es-AR"/>
              <a:pPr>
                <a:defRPr/>
              </a:pPr>
              <a:t>‹#›</a:t>
            </a:fld>
            <a:endParaRPr lang="es-AR" dirty="0"/>
          </a:p>
        </p:txBody>
      </p:sp>
    </p:spTree>
    <p:extLst>
      <p:ext uri="{BB962C8B-B14F-4D97-AF65-F5344CB8AC3E}">
        <p14:creationId xmlns:p14="http://schemas.microsoft.com/office/powerpoint/2010/main" val="1150866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914401"/>
            <a:ext cx="2057400" cy="5211763"/>
          </a:xfrm>
        </p:spPr>
        <p:txBody>
          <a:bodyPr vert="eaVert"/>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a:xfrm>
            <a:off x="457200" y="914401"/>
            <a:ext cx="6019800" cy="5211763"/>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9 Marcador de fecha"/>
          <p:cNvSpPr>
            <a:spLocks noGrp="1"/>
          </p:cNvSpPr>
          <p:nvPr>
            <p:ph type="dt" sz="half" idx="10"/>
          </p:nvPr>
        </p:nvSpPr>
        <p:spPr/>
        <p:txBody>
          <a:bodyPr/>
          <a:lstStyle>
            <a:lvl1pPr>
              <a:defRPr/>
            </a:lvl1pPr>
          </a:lstStyle>
          <a:p>
            <a:pPr>
              <a:defRPr/>
            </a:pPr>
            <a:fld id="{283D9B9F-BD5D-4192-B832-96672F917162}" type="datetimeFigureOut">
              <a:rPr lang="es-AR"/>
              <a:pPr>
                <a:defRPr/>
              </a:pPr>
              <a:t>07/10/2014</a:t>
            </a:fld>
            <a:endParaRPr lang="es-AR" dirty="0"/>
          </a:p>
        </p:txBody>
      </p:sp>
      <p:sp>
        <p:nvSpPr>
          <p:cNvPr id="5" name="21 Marcador de pie de página"/>
          <p:cNvSpPr>
            <a:spLocks noGrp="1"/>
          </p:cNvSpPr>
          <p:nvPr>
            <p:ph type="ftr" sz="quarter" idx="11"/>
          </p:nvPr>
        </p:nvSpPr>
        <p:spPr/>
        <p:txBody>
          <a:bodyPr/>
          <a:lstStyle>
            <a:lvl1pPr>
              <a:defRPr/>
            </a:lvl1pPr>
          </a:lstStyle>
          <a:p>
            <a:pPr>
              <a:defRPr/>
            </a:pPr>
            <a:endParaRPr lang="es-AR"/>
          </a:p>
        </p:txBody>
      </p:sp>
      <p:sp>
        <p:nvSpPr>
          <p:cNvPr id="6" name="17 Marcador de número de diapositiva"/>
          <p:cNvSpPr>
            <a:spLocks noGrp="1"/>
          </p:cNvSpPr>
          <p:nvPr>
            <p:ph type="sldNum" sz="quarter" idx="12"/>
          </p:nvPr>
        </p:nvSpPr>
        <p:spPr/>
        <p:txBody>
          <a:bodyPr/>
          <a:lstStyle>
            <a:lvl1pPr>
              <a:defRPr/>
            </a:lvl1pPr>
          </a:lstStyle>
          <a:p>
            <a:pPr>
              <a:defRPr/>
            </a:pPr>
            <a:fld id="{31EAC180-3F0F-4AB3-8DCE-0A43D3A15534}" type="slidenum">
              <a:rPr lang="es-AR"/>
              <a:pPr>
                <a:defRPr/>
              </a:pPr>
              <a:t>‹#›</a:t>
            </a:fld>
            <a:endParaRPr lang="es-AR" dirty="0"/>
          </a:p>
        </p:txBody>
      </p:sp>
    </p:spTree>
    <p:extLst>
      <p:ext uri="{BB962C8B-B14F-4D97-AF65-F5344CB8AC3E}">
        <p14:creationId xmlns:p14="http://schemas.microsoft.com/office/powerpoint/2010/main" val="1980661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9 Marcador de fecha"/>
          <p:cNvSpPr>
            <a:spLocks noGrp="1"/>
          </p:cNvSpPr>
          <p:nvPr>
            <p:ph type="dt" sz="half" idx="10"/>
          </p:nvPr>
        </p:nvSpPr>
        <p:spPr/>
        <p:txBody>
          <a:bodyPr/>
          <a:lstStyle>
            <a:lvl1pPr>
              <a:defRPr/>
            </a:lvl1pPr>
          </a:lstStyle>
          <a:p>
            <a:pPr>
              <a:defRPr/>
            </a:pPr>
            <a:fld id="{879DE741-551B-4231-B1F3-3D15E9646DB7}" type="datetimeFigureOut">
              <a:rPr lang="es-AR"/>
              <a:pPr>
                <a:defRPr/>
              </a:pPr>
              <a:t>07/10/2014</a:t>
            </a:fld>
            <a:endParaRPr lang="es-AR" dirty="0"/>
          </a:p>
        </p:txBody>
      </p:sp>
      <p:sp>
        <p:nvSpPr>
          <p:cNvPr id="5" name="21 Marcador de pie de página"/>
          <p:cNvSpPr>
            <a:spLocks noGrp="1"/>
          </p:cNvSpPr>
          <p:nvPr>
            <p:ph type="ftr" sz="quarter" idx="11"/>
          </p:nvPr>
        </p:nvSpPr>
        <p:spPr/>
        <p:txBody>
          <a:bodyPr/>
          <a:lstStyle>
            <a:lvl1pPr>
              <a:defRPr/>
            </a:lvl1pPr>
          </a:lstStyle>
          <a:p>
            <a:pPr>
              <a:defRPr/>
            </a:pPr>
            <a:endParaRPr lang="es-AR"/>
          </a:p>
        </p:txBody>
      </p:sp>
      <p:sp>
        <p:nvSpPr>
          <p:cNvPr id="6" name="17 Marcador de número de diapositiva"/>
          <p:cNvSpPr>
            <a:spLocks noGrp="1"/>
          </p:cNvSpPr>
          <p:nvPr>
            <p:ph type="sldNum" sz="quarter" idx="12"/>
          </p:nvPr>
        </p:nvSpPr>
        <p:spPr/>
        <p:txBody>
          <a:bodyPr/>
          <a:lstStyle>
            <a:lvl1pPr>
              <a:defRPr/>
            </a:lvl1pPr>
          </a:lstStyle>
          <a:p>
            <a:pPr>
              <a:defRPr/>
            </a:pPr>
            <a:fld id="{3D126FDA-DCBC-4A0A-B325-CE0E3F4AA3B3}" type="slidenum">
              <a:rPr lang="es-AR"/>
              <a:pPr>
                <a:defRPr/>
              </a:pPr>
              <a:t>‹#›</a:t>
            </a:fld>
            <a:endParaRPr lang="es-AR" dirty="0"/>
          </a:p>
        </p:txBody>
      </p:sp>
    </p:spTree>
    <p:extLst>
      <p:ext uri="{BB962C8B-B14F-4D97-AF65-F5344CB8AC3E}">
        <p14:creationId xmlns:p14="http://schemas.microsoft.com/office/powerpoint/2010/main" val="2409384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lvl1pPr>
              <a:defRPr/>
            </a:lvl1pPr>
          </a:lstStyle>
          <a:p>
            <a:pPr>
              <a:defRPr/>
            </a:pPr>
            <a:fld id="{F8C73C19-FD47-4D0D-84A7-BB560ED514D3}" type="datetimeFigureOut">
              <a:rPr lang="es-AR"/>
              <a:pPr>
                <a:defRPr/>
              </a:pPr>
              <a:t>07/10/2014</a:t>
            </a:fld>
            <a:endParaRPr lang="es-AR" dirty="0"/>
          </a:p>
        </p:txBody>
      </p:sp>
      <p:sp>
        <p:nvSpPr>
          <p:cNvPr id="5" name="4 Marcador de pie de página"/>
          <p:cNvSpPr>
            <a:spLocks noGrp="1"/>
          </p:cNvSpPr>
          <p:nvPr>
            <p:ph type="ftr" sz="quarter" idx="11"/>
          </p:nvPr>
        </p:nvSpPr>
        <p:spPr/>
        <p:txBody>
          <a:bodyPr/>
          <a:lstStyle>
            <a:lvl1pPr>
              <a:defRPr dirty="0"/>
            </a:lvl1pPr>
          </a:lstStyle>
          <a:p>
            <a:pPr>
              <a:defRPr/>
            </a:pPr>
            <a:endParaRPr lang="es-AR"/>
          </a:p>
        </p:txBody>
      </p:sp>
      <p:sp>
        <p:nvSpPr>
          <p:cNvPr id="6" name="5 Marcador de número de diapositiva"/>
          <p:cNvSpPr>
            <a:spLocks noGrp="1"/>
          </p:cNvSpPr>
          <p:nvPr>
            <p:ph type="sldNum" sz="quarter" idx="12"/>
          </p:nvPr>
        </p:nvSpPr>
        <p:spPr/>
        <p:txBody>
          <a:bodyPr/>
          <a:lstStyle>
            <a:lvl1pPr>
              <a:defRPr/>
            </a:lvl1pPr>
          </a:lstStyle>
          <a:p>
            <a:pPr>
              <a:defRPr/>
            </a:pPr>
            <a:fld id="{A9961D70-C54C-4AEF-BD36-6D1CED05DB8E}" type="slidenum">
              <a:rPr lang="es-AR"/>
              <a:pPr>
                <a:defRPr/>
              </a:pPr>
              <a:t>‹#›</a:t>
            </a:fld>
            <a:endParaRPr lang="es-AR" dirty="0"/>
          </a:p>
        </p:txBody>
      </p:sp>
    </p:spTree>
    <p:extLst>
      <p:ext uri="{BB962C8B-B14F-4D97-AF65-F5344CB8AC3E}">
        <p14:creationId xmlns:p14="http://schemas.microsoft.com/office/powerpoint/2010/main" val="356039592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a:lstStyle/>
          <a:p>
            <a:r>
              <a:rPr lang="es-ES" smtClean="0"/>
              <a:t>Haga clic para modificar el estilo de título del patrón</a:t>
            </a:r>
            <a:endParaRPr lang="en-US"/>
          </a:p>
        </p:txBody>
      </p:sp>
      <p:sp>
        <p:nvSpPr>
          <p:cNvPr id="3" name="2 Marcador de contenido"/>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contenido"/>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9 Marcador de fecha"/>
          <p:cNvSpPr>
            <a:spLocks noGrp="1"/>
          </p:cNvSpPr>
          <p:nvPr>
            <p:ph type="dt" sz="half" idx="10"/>
          </p:nvPr>
        </p:nvSpPr>
        <p:spPr/>
        <p:txBody>
          <a:bodyPr/>
          <a:lstStyle>
            <a:lvl1pPr>
              <a:defRPr/>
            </a:lvl1pPr>
          </a:lstStyle>
          <a:p>
            <a:pPr>
              <a:defRPr/>
            </a:pPr>
            <a:fld id="{AC8FC1AC-AA01-4CCD-B341-21B4474A579B}" type="datetimeFigureOut">
              <a:rPr lang="es-AR"/>
              <a:pPr>
                <a:defRPr/>
              </a:pPr>
              <a:t>07/10/2014</a:t>
            </a:fld>
            <a:endParaRPr lang="es-AR" dirty="0"/>
          </a:p>
        </p:txBody>
      </p:sp>
      <p:sp>
        <p:nvSpPr>
          <p:cNvPr id="6" name="21 Marcador de pie de página"/>
          <p:cNvSpPr>
            <a:spLocks noGrp="1"/>
          </p:cNvSpPr>
          <p:nvPr>
            <p:ph type="ftr" sz="quarter" idx="11"/>
          </p:nvPr>
        </p:nvSpPr>
        <p:spPr/>
        <p:txBody>
          <a:bodyPr/>
          <a:lstStyle>
            <a:lvl1pPr>
              <a:defRPr/>
            </a:lvl1pPr>
          </a:lstStyle>
          <a:p>
            <a:pPr>
              <a:defRPr/>
            </a:pPr>
            <a:endParaRPr lang="es-AR"/>
          </a:p>
        </p:txBody>
      </p:sp>
      <p:sp>
        <p:nvSpPr>
          <p:cNvPr id="7" name="17 Marcador de número de diapositiva"/>
          <p:cNvSpPr>
            <a:spLocks noGrp="1"/>
          </p:cNvSpPr>
          <p:nvPr>
            <p:ph type="sldNum" sz="quarter" idx="12"/>
          </p:nvPr>
        </p:nvSpPr>
        <p:spPr/>
        <p:txBody>
          <a:bodyPr/>
          <a:lstStyle>
            <a:lvl1pPr>
              <a:defRPr/>
            </a:lvl1pPr>
          </a:lstStyle>
          <a:p>
            <a:pPr>
              <a:defRPr/>
            </a:pPr>
            <a:fld id="{B84115D9-6829-46C7-9253-7306F7CD9B18}" type="slidenum">
              <a:rPr lang="es-AR"/>
              <a:pPr>
                <a:defRPr/>
              </a:pPr>
              <a:t>‹#›</a:t>
            </a:fld>
            <a:endParaRPr lang="es-AR" dirty="0"/>
          </a:p>
        </p:txBody>
      </p:sp>
    </p:spTree>
    <p:extLst>
      <p:ext uri="{BB962C8B-B14F-4D97-AF65-F5344CB8AC3E}">
        <p14:creationId xmlns:p14="http://schemas.microsoft.com/office/powerpoint/2010/main" val="301148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a:lstStyle>
            <a:lvl1pPr>
              <a:defRPr/>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s-ES" smtClean="0"/>
              <a:t>Haga clic para modificar el estilo de texto del patrón</a:t>
            </a:r>
          </a:p>
        </p:txBody>
      </p:sp>
      <p:sp>
        <p:nvSpPr>
          <p:cNvPr id="4" name="3 Marcador de texto"/>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s-ES" smtClean="0"/>
              <a:t>Haga clic para modificar el estilo de texto del patrón</a:t>
            </a:r>
          </a:p>
        </p:txBody>
      </p:sp>
      <p:sp>
        <p:nvSpPr>
          <p:cNvPr id="5" name="4 Marcador de contenido"/>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5 Marcador de contenido"/>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9 Marcador de fecha"/>
          <p:cNvSpPr>
            <a:spLocks noGrp="1"/>
          </p:cNvSpPr>
          <p:nvPr>
            <p:ph type="dt" sz="half" idx="10"/>
          </p:nvPr>
        </p:nvSpPr>
        <p:spPr/>
        <p:txBody>
          <a:bodyPr/>
          <a:lstStyle>
            <a:lvl1pPr>
              <a:defRPr/>
            </a:lvl1pPr>
          </a:lstStyle>
          <a:p>
            <a:pPr>
              <a:defRPr/>
            </a:pPr>
            <a:fld id="{C1054B55-38CF-4FEB-82C6-4B262A84CE4A}" type="datetimeFigureOut">
              <a:rPr lang="es-AR"/>
              <a:pPr>
                <a:defRPr/>
              </a:pPr>
              <a:t>07/10/2014</a:t>
            </a:fld>
            <a:endParaRPr lang="es-AR" dirty="0"/>
          </a:p>
        </p:txBody>
      </p:sp>
      <p:sp>
        <p:nvSpPr>
          <p:cNvPr id="8" name="21 Marcador de pie de página"/>
          <p:cNvSpPr>
            <a:spLocks noGrp="1"/>
          </p:cNvSpPr>
          <p:nvPr>
            <p:ph type="ftr" sz="quarter" idx="11"/>
          </p:nvPr>
        </p:nvSpPr>
        <p:spPr/>
        <p:txBody>
          <a:bodyPr/>
          <a:lstStyle>
            <a:lvl1pPr>
              <a:defRPr/>
            </a:lvl1pPr>
          </a:lstStyle>
          <a:p>
            <a:pPr>
              <a:defRPr/>
            </a:pPr>
            <a:endParaRPr lang="es-AR"/>
          </a:p>
        </p:txBody>
      </p:sp>
      <p:sp>
        <p:nvSpPr>
          <p:cNvPr id="9" name="17 Marcador de número de diapositiva"/>
          <p:cNvSpPr>
            <a:spLocks noGrp="1"/>
          </p:cNvSpPr>
          <p:nvPr>
            <p:ph type="sldNum" sz="quarter" idx="12"/>
          </p:nvPr>
        </p:nvSpPr>
        <p:spPr/>
        <p:txBody>
          <a:bodyPr/>
          <a:lstStyle>
            <a:lvl1pPr>
              <a:defRPr/>
            </a:lvl1pPr>
          </a:lstStyle>
          <a:p>
            <a:pPr>
              <a:defRPr/>
            </a:pPr>
            <a:fld id="{C7706AA8-DC45-4DC7-9D76-ACEDBAC55972}" type="slidenum">
              <a:rPr lang="es-AR"/>
              <a:pPr>
                <a:defRPr/>
              </a:pPr>
              <a:t>‹#›</a:t>
            </a:fld>
            <a:endParaRPr lang="es-AR" dirty="0"/>
          </a:p>
        </p:txBody>
      </p:sp>
    </p:spTree>
    <p:extLst>
      <p:ext uri="{BB962C8B-B14F-4D97-AF65-F5344CB8AC3E}">
        <p14:creationId xmlns:p14="http://schemas.microsoft.com/office/powerpoint/2010/main" val="1230961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s-ES" smtClean="0"/>
              <a:t>Haga clic para modificar el estilo de título del patrón</a:t>
            </a:r>
            <a:endParaRPr lang="en-US"/>
          </a:p>
        </p:txBody>
      </p:sp>
      <p:sp>
        <p:nvSpPr>
          <p:cNvPr id="3" name="9 Marcador de fecha"/>
          <p:cNvSpPr>
            <a:spLocks noGrp="1"/>
          </p:cNvSpPr>
          <p:nvPr>
            <p:ph type="dt" sz="half" idx="10"/>
          </p:nvPr>
        </p:nvSpPr>
        <p:spPr/>
        <p:txBody>
          <a:bodyPr/>
          <a:lstStyle>
            <a:lvl1pPr>
              <a:defRPr/>
            </a:lvl1pPr>
          </a:lstStyle>
          <a:p>
            <a:pPr>
              <a:defRPr/>
            </a:pPr>
            <a:fld id="{43880C99-15CE-4635-B68D-22485AA63A58}" type="datetimeFigureOut">
              <a:rPr lang="es-AR"/>
              <a:pPr>
                <a:defRPr/>
              </a:pPr>
              <a:t>07/10/2014</a:t>
            </a:fld>
            <a:endParaRPr lang="es-AR" dirty="0"/>
          </a:p>
        </p:txBody>
      </p:sp>
      <p:sp>
        <p:nvSpPr>
          <p:cNvPr id="4" name="21 Marcador de pie de página"/>
          <p:cNvSpPr>
            <a:spLocks noGrp="1"/>
          </p:cNvSpPr>
          <p:nvPr>
            <p:ph type="ftr" sz="quarter" idx="11"/>
          </p:nvPr>
        </p:nvSpPr>
        <p:spPr/>
        <p:txBody>
          <a:bodyPr/>
          <a:lstStyle>
            <a:lvl1pPr>
              <a:defRPr/>
            </a:lvl1pPr>
          </a:lstStyle>
          <a:p>
            <a:pPr>
              <a:defRPr/>
            </a:pPr>
            <a:endParaRPr lang="es-AR"/>
          </a:p>
        </p:txBody>
      </p:sp>
      <p:sp>
        <p:nvSpPr>
          <p:cNvPr id="5" name="17 Marcador de número de diapositiva"/>
          <p:cNvSpPr>
            <a:spLocks noGrp="1"/>
          </p:cNvSpPr>
          <p:nvPr>
            <p:ph type="sldNum" sz="quarter" idx="12"/>
          </p:nvPr>
        </p:nvSpPr>
        <p:spPr/>
        <p:txBody>
          <a:bodyPr/>
          <a:lstStyle>
            <a:lvl1pPr>
              <a:defRPr/>
            </a:lvl1pPr>
          </a:lstStyle>
          <a:p>
            <a:pPr>
              <a:defRPr/>
            </a:pPr>
            <a:fld id="{C7C83740-94BE-4E1E-B587-E97DDFC9CEC6}" type="slidenum">
              <a:rPr lang="es-AR"/>
              <a:pPr>
                <a:defRPr/>
              </a:pPr>
              <a:t>‹#›</a:t>
            </a:fld>
            <a:endParaRPr lang="es-AR" dirty="0"/>
          </a:p>
        </p:txBody>
      </p:sp>
    </p:spTree>
    <p:extLst>
      <p:ext uri="{BB962C8B-B14F-4D97-AF65-F5344CB8AC3E}">
        <p14:creationId xmlns:p14="http://schemas.microsoft.com/office/powerpoint/2010/main" val="792139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9 Marcador de fecha"/>
          <p:cNvSpPr>
            <a:spLocks noGrp="1"/>
          </p:cNvSpPr>
          <p:nvPr>
            <p:ph type="dt" sz="half" idx="10"/>
          </p:nvPr>
        </p:nvSpPr>
        <p:spPr/>
        <p:txBody>
          <a:bodyPr/>
          <a:lstStyle>
            <a:lvl1pPr>
              <a:defRPr/>
            </a:lvl1pPr>
          </a:lstStyle>
          <a:p>
            <a:pPr>
              <a:defRPr/>
            </a:pPr>
            <a:fld id="{3BE516A8-DC21-406D-9562-040A9627E4C1}" type="datetimeFigureOut">
              <a:rPr lang="es-AR"/>
              <a:pPr>
                <a:defRPr/>
              </a:pPr>
              <a:t>07/10/2014</a:t>
            </a:fld>
            <a:endParaRPr lang="es-AR" dirty="0"/>
          </a:p>
        </p:txBody>
      </p:sp>
      <p:sp>
        <p:nvSpPr>
          <p:cNvPr id="3" name="21 Marcador de pie de página"/>
          <p:cNvSpPr>
            <a:spLocks noGrp="1"/>
          </p:cNvSpPr>
          <p:nvPr>
            <p:ph type="ftr" sz="quarter" idx="11"/>
          </p:nvPr>
        </p:nvSpPr>
        <p:spPr/>
        <p:txBody>
          <a:bodyPr/>
          <a:lstStyle>
            <a:lvl1pPr>
              <a:defRPr/>
            </a:lvl1pPr>
          </a:lstStyle>
          <a:p>
            <a:pPr>
              <a:defRPr/>
            </a:pPr>
            <a:endParaRPr lang="es-AR"/>
          </a:p>
        </p:txBody>
      </p:sp>
      <p:sp>
        <p:nvSpPr>
          <p:cNvPr id="4" name="17 Marcador de número de diapositiva"/>
          <p:cNvSpPr>
            <a:spLocks noGrp="1"/>
          </p:cNvSpPr>
          <p:nvPr>
            <p:ph type="sldNum" sz="quarter" idx="12"/>
          </p:nvPr>
        </p:nvSpPr>
        <p:spPr/>
        <p:txBody>
          <a:bodyPr/>
          <a:lstStyle>
            <a:lvl1pPr>
              <a:defRPr/>
            </a:lvl1pPr>
          </a:lstStyle>
          <a:p>
            <a:pPr>
              <a:defRPr/>
            </a:pPr>
            <a:fld id="{884C44F4-7F3E-4B98-B5AD-AFF301AD8C25}" type="slidenum">
              <a:rPr lang="es-AR"/>
              <a:pPr>
                <a:defRPr/>
              </a:pPr>
              <a:t>‹#›</a:t>
            </a:fld>
            <a:endParaRPr lang="es-AR" dirty="0"/>
          </a:p>
        </p:txBody>
      </p:sp>
    </p:spTree>
    <p:extLst>
      <p:ext uri="{BB962C8B-B14F-4D97-AF65-F5344CB8AC3E}">
        <p14:creationId xmlns:p14="http://schemas.microsoft.com/office/powerpoint/2010/main" val="3394196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s-ES" smtClean="0"/>
              <a:t>Haga clic para modificar el estilo de título del patrón</a:t>
            </a:r>
            <a:endParaRPr lang="en-US"/>
          </a:p>
        </p:txBody>
      </p:sp>
      <p:sp>
        <p:nvSpPr>
          <p:cNvPr id="3" name="2 Marcador de texto"/>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s-ES" smtClean="0"/>
              <a:t>Haga clic para modificar el estilo de texto del patrón</a:t>
            </a:r>
          </a:p>
        </p:txBody>
      </p:sp>
      <p:sp>
        <p:nvSpPr>
          <p:cNvPr id="4" name="3 Marcador de contenido"/>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9 Marcador de fecha"/>
          <p:cNvSpPr>
            <a:spLocks noGrp="1"/>
          </p:cNvSpPr>
          <p:nvPr>
            <p:ph type="dt" sz="half" idx="10"/>
          </p:nvPr>
        </p:nvSpPr>
        <p:spPr/>
        <p:txBody>
          <a:bodyPr/>
          <a:lstStyle>
            <a:lvl1pPr>
              <a:defRPr/>
            </a:lvl1pPr>
          </a:lstStyle>
          <a:p>
            <a:pPr>
              <a:defRPr/>
            </a:pPr>
            <a:fld id="{1EF9231F-88D9-4B9A-88C7-D91860A7E43B}" type="datetimeFigureOut">
              <a:rPr lang="es-AR"/>
              <a:pPr>
                <a:defRPr/>
              </a:pPr>
              <a:t>07/10/2014</a:t>
            </a:fld>
            <a:endParaRPr lang="es-AR" dirty="0"/>
          </a:p>
        </p:txBody>
      </p:sp>
      <p:sp>
        <p:nvSpPr>
          <p:cNvPr id="6" name="21 Marcador de pie de página"/>
          <p:cNvSpPr>
            <a:spLocks noGrp="1"/>
          </p:cNvSpPr>
          <p:nvPr>
            <p:ph type="ftr" sz="quarter" idx="11"/>
          </p:nvPr>
        </p:nvSpPr>
        <p:spPr/>
        <p:txBody>
          <a:bodyPr/>
          <a:lstStyle>
            <a:lvl1pPr>
              <a:defRPr/>
            </a:lvl1pPr>
          </a:lstStyle>
          <a:p>
            <a:pPr>
              <a:defRPr/>
            </a:pPr>
            <a:endParaRPr lang="es-AR"/>
          </a:p>
        </p:txBody>
      </p:sp>
      <p:sp>
        <p:nvSpPr>
          <p:cNvPr id="7" name="17 Marcador de número de diapositiva"/>
          <p:cNvSpPr>
            <a:spLocks noGrp="1"/>
          </p:cNvSpPr>
          <p:nvPr>
            <p:ph type="sldNum" sz="quarter" idx="12"/>
          </p:nvPr>
        </p:nvSpPr>
        <p:spPr/>
        <p:txBody>
          <a:bodyPr/>
          <a:lstStyle>
            <a:lvl1pPr>
              <a:defRPr/>
            </a:lvl1pPr>
          </a:lstStyle>
          <a:p>
            <a:pPr>
              <a:defRPr/>
            </a:pPr>
            <a:fld id="{90EE72C1-0255-4646-87C2-5FAF060382C3}" type="slidenum">
              <a:rPr lang="es-AR"/>
              <a:pPr>
                <a:defRPr/>
              </a:pPr>
              <a:t>‹#›</a:t>
            </a:fld>
            <a:endParaRPr lang="es-AR" dirty="0"/>
          </a:p>
        </p:txBody>
      </p:sp>
    </p:spTree>
    <p:extLst>
      <p:ext uri="{BB962C8B-B14F-4D97-AF65-F5344CB8AC3E}">
        <p14:creationId xmlns:p14="http://schemas.microsoft.com/office/powerpoint/2010/main" val="784742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5" name="4 Recortar y redondear rectángulo de esquina sencilla"/>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5 Triángulo rectángulo"/>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6 Forma libre"/>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dirty="0">
              <a:latin typeface="+mn-lt"/>
              <a:cs typeface="+mn-cs"/>
            </a:endParaRPr>
          </a:p>
        </p:txBody>
      </p:sp>
      <p:sp>
        <p:nvSpPr>
          <p:cNvPr id="8" name="7 Forma libre"/>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dirty="0">
              <a:latin typeface="+mn-lt"/>
              <a:cs typeface="+mn-cs"/>
            </a:endParaRPr>
          </a:p>
        </p:txBody>
      </p:sp>
      <p:sp>
        <p:nvSpPr>
          <p:cNvPr id="2" name="1 Título"/>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s-ES" smtClean="0"/>
              <a:t>Haga clic para modificar el estilo de título del patrón</a:t>
            </a:r>
            <a:endParaRPr lang="en-US"/>
          </a:p>
        </p:txBody>
      </p:sp>
      <p:sp>
        <p:nvSpPr>
          <p:cNvPr id="4" name="3 Marcador de texto"/>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s-ES" smtClean="0"/>
              <a:t>Haga clic para modificar el estilo de texto del patrón</a:t>
            </a:r>
          </a:p>
        </p:txBody>
      </p:sp>
      <p:sp>
        <p:nvSpPr>
          <p:cNvPr id="3" name="2 Marcador de posición de imagen"/>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s-ES" noProof="0" dirty="0" smtClean="0"/>
              <a:t>Haga clic en el icono para agregar una imagen</a:t>
            </a:r>
            <a:endParaRPr lang="en-US" noProof="0" dirty="0"/>
          </a:p>
        </p:txBody>
      </p:sp>
      <p:sp>
        <p:nvSpPr>
          <p:cNvPr id="9" name="4 Marcador de fecha"/>
          <p:cNvSpPr>
            <a:spLocks noGrp="1"/>
          </p:cNvSpPr>
          <p:nvPr>
            <p:ph type="dt" sz="half" idx="10"/>
          </p:nvPr>
        </p:nvSpPr>
        <p:spPr/>
        <p:txBody>
          <a:bodyPr/>
          <a:lstStyle>
            <a:lvl1pPr>
              <a:defRPr/>
            </a:lvl1pPr>
          </a:lstStyle>
          <a:p>
            <a:pPr>
              <a:defRPr/>
            </a:pPr>
            <a:fld id="{52F7668B-CF3A-478E-A8AE-27D671EAAB97}" type="datetimeFigureOut">
              <a:rPr lang="es-AR"/>
              <a:pPr>
                <a:defRPr/>
              </a:pPr>
              <a:t>07/10/2014</a:t>
            </a:fld>
            <a:endParaRPr lang="es-AR" dirty="0"/>
          </a:p>
        </p:txBody>
      </p:sp>
      <p:sp>
        <p:nvSpPr>
          <p:cNvPr id="10" name="5 Marcador de pie de página"/>
          <p:cNvSpPr>
            <a:spLocks noGrp="1"/>
          </p:cNvSpPr>
          <p:nvPr>
            <p:ph type="ftr" sz="quarter" idx="11"/>
          </p:nvPr>
        </p:nvSpPr>
        <p:spPr/>
        <p:txBody>
          <a:bodyPr/>
          <a:lstStyle>
            <a:lvl1pPr>
              <a:defRPr dirty="0"/>
            </a:lvl1pPr>
          </a:lstStyle>
          <a:p>
            <a:pPr>
              <a:defRPr/>
            </a:pPr>
            <a:endParaRPr lang="es-AR"/>
          </a:p>
        </p:txBody>
      </p:sp>
      <p:sp>
        <p:nvSpPr>
          <p:cNvPr id="11" name="6 Marcador de número de diapositiva"/>
          <p:cNvSpPr>
            <a:spLocks noGrp="1"/>
          </p:cNvSpPr>
          <p:nvPr>
            <p:ph type="sldNum" sz="quarter" idx="12"/>
          </p:nvPr>
        </p:nvSpPr>
        <p:spPr>
          <a:xfrm>
            <a:off x="8077200" y="6356350"/>
            <a:ext cx="609600" cy="365125"/>
          </a:xfrm>
        </p:spPr>
        <p:txBody>
          <a:bodyPr/>
          <a:lstStyle>
            <a:lvl1pPr>
              <a:defRPr/>
            </a:lvl1pPr>
          </a:lstStyle>
          <a:p>
            <a:pPr>
              <a:defRPr/>
            </a:pPr>
            <a:fld id="{9FD499E5-CCE2-4279-8BEE-9831B03B72DA}" type="slidenum">
              <a:rPr lang="es-AR"/>
              <a:pPr>
                <a:defRPr/>
              </a:pPr>
              <a:t>‹#›</a:t>
            </a:fld>
            <a:endParaRPr lang="es-AR" dirty="0"/>
          </a:p>
        </p:txBody>
      </p:sp>
    </p:spTree>
    <p:extLst>
      <p:ext uri="{BB962C8B-B14F-4D97-AF65-F5344CB8AC3E}">
        <p14:creationId xmlns:p14="http://schemas.microsoft.com/office/powerpoint/2010/main" val="1243740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6 Forma libre"/>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dirty="0">
              <a:latin typeface="+mn-lt"/>
              <a:cs typeface="+mn-cs"/>
            </a:endParaRPr>
          </a:p>
        </p:txBody>
      </p:sp>
      <p:sp>
        <p:nvSpPr>
          <p:cNvPr id="8" name="7 Forma libre"/>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dirty="0">
              <a:latin typeface="+mn-lt"/>
              <a:cs typeface="+mn-cs"/>
            </a:endParaRPr>
          </a:p>
        </p:txBody>
      </p:sp>
      <p:sp>
        <p:nvSpPr>
          <p:cNvPr id="1028" name="8 Marcador de título"/>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s-ES" altLang="es-AR" smtClean="0"/>
              <a:t>Haga clic para modificar el estilo de título del patrón</a:t>
            </a:r>
            <a:endParaRPr lang="en-US" altLang="es-AR" smtClean="0"/>
          </a:p>
        </p:txBody>
      </p:sp>
      <p:sp>
        <p:nvSpPr>
          <p:cNvPr id="1029" name="29 Marcador de texto"/>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AR" smtClean="0"/>
              <a:t>Haga clic para modificar el estilo de texto del patrón</a:t>
            </a:r>
          </a:p>
          <a:p>
            <a:pPr lvl="1"/>
            <a:r>
              <a:rPr lang="es-ES" altLang="es-AR" smtClean="0"/>
              <a:t>Segundo nivel</a:t>
            </a:r>
          </a:p>
          <a:p>
            <a:pPr lvl="2"/>
            <a:r>
              <a:rPr lang="es-ES" altLang="es-AR" smtClean="0"/>
              <a:t>Tercer nivel</a:t>
            </a:r>
          </a:p>
          <a:p>
            <a:pPr lvl="3"/>
            <a:r>
              <a:rPr lang="es-ES" altLang="es-AR" smtClean="0"/>
              <a:t>Cuarto nivel</a:t>
            </a:r>
          </a:p>
          <a:p>
            <a:pPr lvl="4"/>
            <a:r>
              <a:rPr lang="es-ES" altLang="es-AR" smtClean="0"/>
              <a:t>Quinto nivel</a:t>
            </a:r>
            <a:endParaRPr lang="en-US" altLang="es-AR" smtClean="0"/>
          </a:p>
        </p:txBody>
      </p:sp>
      <p:sp>
        <p:nvSpPr>
          <p:cNvPr id="10" name="9 Marcador de fecha"/>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defRPr/>
            </a:pPr>
            <a:fld id="{BCD1D4E1-B6C8-4886-9CBD-B9776F13F709}" type="datetimeFigureOut">
              <a:rPr lang="es-AR"/>
              <a:pPr>
                <a:defRPr/>
              </a:pPr>
              <a:t>07/10/2014</a:t>
            </a:fld>
            <a:endParaRPr lang="es-AR" dirty="0"/>
          </a:p>
        </p:txBody>
      </p:sp>
      <p:sp>
        <p:nvSpPr>
          <p:cNvPr id="22" name="21 Marcador de pie de página"/>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dirty="0">
                <a:solidFill>
                  <a:schemeClr val="tx2">
                    <a:shade val="90000"/>
                  </a:schemeClr>
                </a:solidFill>
                <a:latin typeface="+mn-lt"/>
                <a:cs typeface="+mn-cs"/>
              </a:defRPr>
            </a:lvl1pPr>
          </a:lstStyle>
          <a:p>
            <a:pPr>
              <a:defRPr/>
            </a:pPr>
            <a:endParaRPr lang="es-AR"/>
          </a:p>
        </p:txBody>
      </p:sp>
      <p:sp>
        <p:nvSpPr>
          <p:cNvPr id="18" name="17 Marcador de número de diapositiva"/>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a:solidFill>
                  <a:schemeClr val="tx2">
                    <a:shade val="90000"/>
                  </a:schemeClr>
                </a:solidFill>
                <a:latin typeface="+mn-lt"/>
                <a:cs typeface="+mn-cs"/>
              </a:defRPr>
            </a:lvl1pPr>
          </a:lstStyle>
          <a:p>
            <a:pPr>
              <a:defRPr/>
            </a:pPr>
            <a:fld id="{59A5C71A-A500-4AA8-8BFC-E71A797D909E}" type="slidenum">
              <a:rPr lang="es-AR"/>
              <a:pPr>
                <a:defRPr/>
              </a:pPr>
              <a:t>‹#›</a:t>
            </a:fld>
            <a:endParaRPr lang="es-AR" dirty="0"/>
          </a:p>
        </p:txBody>
      </p:sp>
      <p:grpSp>
        <p:nvGrpSpPr>
          <p:cNvPr id="1033" name="1 Grupo"/>
          <p:cNvGrpSpPr>
            <a:grpSpLocks/>
          </p:cNvGrpSpPr>
          <p:nvPr/>
        </p:nvGrpSpPr>
        <p:grpSpPr bwMode="auto">
          <a:xfrm>
            <a:off x="-19050" y="203200"/>
            <a:ext cx="9180513" cy="647700"/>
            <a:chOff x="-19045" y="216550"/>
            <a:chExt cx="9180548" cy="649224"/>
          </a:xfrm>
        </p:grpSpPr>
        <p:sp>
          <p:nvSpPr>
            <p:cNvPr id="12" name="11 Forma libre"/>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cs typeface="+mn-cs"/>
              </a:endParaRPr>
            </a:p>
          </p:txBody>
        </p:sp>
        <p:sp>
          <p:nvSpPr>
            <p:cNvPr id="13" name="12 Forma libre"/>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cs typeface="+mn-cs"/>
              </a:endParaRPr>
            </a:p>
          </p:txBody>
        </p:sp>
      </p:grpSp>
    </p:spTree>
  </p:cSld>
  <p:clrMap bg1="lt1" tx1="dk1" bg2="lt2" tx2="dk2" accent1="accent1" accent2="accent2" accent3="accent3" accent4="accent4" accent5="accent5" accent6="accent6" hlink="hlink" folHlink="folHlink"/>
  <p:sldLayoutIdLst>
    <p:sldLayoutId id="2147483963" r:id="rId1"/>
    <p:sldLayoutId id="2147483955" r:id="rId2"/>
    <p:sldLayoutId id="2147483964" r:id="rId3"/>
    <p:sldLayoutId id="2147483956" r:id="rId4"/>
    <p:sldLayoutId id="2147483957" r:id="rId5"/>
    <p:sldLayoutId id="2147483958" r:id="rId6"/>
    <p:sldLayoutId id="2147483959" r:id="rId7"/>
    <p:sldLayoutId id="2147483960" r:id="rId8"/>
    <p:sldLayoutId id="2147483965" r:id="rId9"/>
    <p:sldLayoutId id="2147483961" r:id="rId10"/>
    <p:sldLayoutId id="2147483962" r:id="rId11"/>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A04DA3"/>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A04DA3"/>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C4652D"/>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DBE9"/>
        </a:solidFill>
        <a:effectLst/>
      </p:bgPr>
    </p:bg>
    <p:spTree>
      <p:nvGrpSpPr>
        <p:cNvPr id="1" name=""/>
        <p:cNvGrpSpPr/>
        <p:nvPr/>
      </p:nvGrpSpPr>
      <p:grpSpPr>
        <a:xfrm>
          <a:off x="0" y="0"/>
          <a:ext cx="0" cy="0"/>
          <a:chOff x="0" y="0"/>
          <a:chExt cx="0" cy="0"/>
        </a:xfrm>
      </p:grpSpPr>
      <p:sp>
        <p:nvSpPr>
          <p:cNvPr id="5123" name="2 Subtítulo"/>
          <p:cNvSpPr>
            <a:spLocks noGrp="1"/>
          </p:cNvSpPr>
          <p:nvPr>
            <p:ph type="subTitle" idx="1"/>
          </p:nvPr>
        </p:nvSpPr>
        <p:spPr>
          <a:xfrm>
            <a:off x="533400" y="4143375"/>
            <a:ext cx="7854950" cy="2143125"/>
          </a:xfrm>
        </p:spPr>
        <p:txBody>
          <a:bodyPr/>
          <a:lstStyle/>
          <a:p>
            <a:pPr marR="0" eaLnBrk="1" hangingPunct="1"/>
            <a:r>
              <a:rPr lang="es-AR" altLang="es-AR" dirty="0" smtClean="0">
                <a:solidFill>
                  <a:schemeClr val="bg1"/>
                </a:solidFill>
                <a:latin typeface="Arial" charset="0"/>
                <a:cs typeface="Arial" charset="0"/>
              </a:rPr>
              <a:t>UTN-FRBA</a:t>
            </a:r>
          </a:p>
          <a:p>
            <a:pPr marR="0" eaLnBrk="1" hangingPunct="1"/>
            <a:r>
              <a:rPr lang="es-AR" altLang="es-AR" dirty="0" smtClean="0">
                <a:solidFill>
                  <a:schemeClr val="bg1"/>
                </a:solidFill>
                <a:latin typeface="Arial" charset="0"/>
                <a:cs typeface="Arial" charset="0"/>
              </a:rPr>
              <a:t>07/10/2014</a:t>
            </a:r>
          </a:p>
          <a:p>
            <a:pPr marR="0" eaLnBrk="1" hangingPunct="1"/>
            <a:r>
              <a:rPr lang="es-AR" altLang="es-AR" dirty="0" smtClean="0">
                <a:solidFill>
                  <a:schemeClr val="bg1"/>
                </a:solidFill>
                <a:latin typeface="Arial" charset="0"/>
                <a:cs typeface="Arial" charset="0"/>
              </a:rPr>
              <a:t>Grupo: </a:t>
            </a:r>
            <a:r>
              <a:rPr lang="en-US" altLang="es-AR" dirty="0" smtClean="0">
                <a:solidFill>
                  <a:schemeClr val="bg1"/>
                </a:solidFill>
                <a:latin typeface="Arial" charset="0"/>
                <a:cs typeface="Arial" charset="0"/>
              </a:rPr>
              <a:t>Minus-World</a:t>
            </a:r>
          </a:p>
        </p:txBody>
      </p:sp>
      <p:sp>
        <p:nvSpPr>
          <p:cNvPr id="6" name="TextBox 1"/>
          <p:cNvSpPr txBox="1">
            <a:spLocks noChangeArrowheads="1"/>
          </p:cNvSpPr>
          <p:nvPr/>
        </p:nvSpPr>
        <p:spPr bwMode="auto">
          <a:xfrm>
            <a:off x="179512" y="2532857"/>
            <a:ext cx="8763000"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Lucida Grande" charset="0"/>
                <a:ea typeface="ＭＳ Ｐゴシック" pitchFamily="34" charset="-128"/>
              </a:defRPr>
            </a:lvl1pPr>
            <a:lvl2pPr marL="742950" indent="-285750" eaLnBrk="0" hangingPunct="0">
              <a:defRPr>
                <a:solidFill>
                  <a:schemeClr val="tx1"/>
                </a:solidFill>
                <a:latin typeface="Lucida Grande" charset="0"/>
                <a:ea typeface="ＭＳ Ｐゴシック" pitchFamily="34" charset="-128"/>
              </a:defRPr>
            </a:lvl2pPr>
            <a:lvl3pPr marL="1143000" indent="-228600" eaLnBrk="0" hangingPunct="0">
              <a:defRPr>
                <a:solidFill>
                  <a:schemeClr val="tx1"/>
                </a:solidFill>
                <a:latin typeface="Lucida Grande" charset="0"/>
                <a:ea typeface="ＭＳ Ｐゴシック" pitchFamily="34" charset="-128"/>
              </a:defRPr>
            </a:lvl3pPr>
            <a:lvl4pPr marL="1600200" indent="-228600" eaLnBrk="0" hangingPunct="0">
              <a:defRPr>
                <a:solidFill>
                  <a:schemeClr val="tx1"/>
                </a:solidFill>
                <a:latin typeface="Lucida Grande" charset="0"/>
                <a:ea typeface="ＭＳ Ｐゴシック" pitchFamily="34" charset="-128"/>
              </a:defRPr>
            </a:lvl4pPr>
            <a:lvl5pPr marL="2057400" indent="-228600" eaLnBrk="0" hangingPunct="0">
              <a:defRPr>
                <a:solidFill>
                  <a:schemeClr val="tx1"/>
                </a:solidFill>
                <a:latin typeface="Lucida Grande"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Lucida Grande"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Lucida Grande"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Lucida Grande"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Lucida Grande" charset="0"/>
                <a:ea typeface="ＭＳ Ｐゴシック" pitchFamily="34" charset="-128"/>
              </a:defRPr>
            </a:lvl9pPr>
          </a:lstStyle>
          <a:p>
            <a:pPr eaLnBrk="1" hangingPunct="1"/>
            <a:r>
              <a:rPr lang="es-AR" altLang="es-AR" sz="2600" b="1" dirty="0" smtClean="0">
                <a:solidFill>
                  <a:schemeClr val="bg1"/>
                </a:solidFill>
                <a:latin typeface="Arial" charset="0"/>
                <a:ea typeface="Geneva" charset="-128"/>
              </a:rPr>
              <a:t>SISTEMA CONTROL DE ACCESOS</a:t>
            </a:r>
            <a:endParaRPr lang="es-AR" altLang="es-AR" sz="2600" b="1" dirty="0">
              <a:solidFill>
                <a:schemeClr val="bg1"/>
              </a:solidFill>
              <a:latin typeface="Arial" charset="0"/>
              <a:ea typeface="Geneva" charset="-128"/>
            </a:endParaRPr>
          </a:p>
          <a:p>
            <a:pPr eaLnBrk="1" hangingPunct="1"/>
            <a:endParaRPr lang="en-US" altLang="es-AR" sz="2800" b="1" dirty="0">
              <a:solidFill>
                <a:schemeClr val="bg1"/>
              </a:solidFill>
              <a:latin typeface="Arial" charset="0"/>
              <a:ea typeface="Geneva" charset="-128"/>
            </a:endParaRPr>
          </a:p>
          <a:p>
            <a:pPr eaLnBrk="1" hangingPunct="1"/>
            <a:r>
              <a:rPr lang="es-AR" altLang="es-AR" sz="2800" b="1" dirty="0" smtClean="0">
                <a:solidFill>
                  <a:schemeClr val="bg1"/>
                </a:solidFill>
                <a:latin typeface="Arial" charset="0"/>
                <a:ea typeface="Geneva" charset="-128"/>
              </a:rPr>
              <a:t>Presentación del proyecto</a:t>
            </a:r>
            <a:endParaRPr lang="es-AR" altLang="es-AR" sz="2800" b="1" dirty="0">
              <a:solidFill>
                <a:schemeClr val="bg1"/>
              </a:solidFill>
              <a:latin typeface="Arial" charset="0"/>
              <a:ea typeface="Geneva"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620688"/>
            <a:ext cx="3149207" cy="314920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4246370"/>
            <a:ext cx="1933575" cy="214312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Alcance del proyecto</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12776"/>
            <a:ext cx="7704856" cy="4968552"/>
          </a:xfrm>
        </p:spPr>
        <p:txBody>
          <a:bodyPr/>
          <a:lstStyle/>
          <a:p>
            <a:pPr algn="just" eaLnBrk="1" hangingPunct="1">
              <a:buFont typeface="Wingdings" pitchFamily="2" charset="2"/>
              <a:buChar char="Ø"/>
            </a:pPr>
            <a:r>
              <a:rPr lang="es-AR" altLang="es-AR" sz="2800" dirty="0" smtClean="0">
                <a:latin typeface="Arial" charset="0"/>
                <a:cs typeface="Arial" charset="0"/>
              </a:rPr>
              <a:t>Acceso de personas</a:t>
            </a:r>
          </a:p>
          <a:p>
            <a:pPr lvl="1" algn="just" eaLnBrk="1" hangingPunct="1">
              <a:buFont typeface="Wingdings" pitchFamily="2" charset="2"/>
              <a:buChar char="Ø"/>
            </a:pPr>
            <a:r>
              <a:rPr lang="es-AR" sz="2000" dirty="0" smtClean="0">
                <a:latin typeface="Arial" panose="020B0604020202020204" pitchFamily="34" charset="0"/>
                <a:cs typeface="Arial" panose="020B0604020202020204" pitchFamily="34" charset="0"/>
              </a:rPr>
              <a:t>En la solución del acceso de personas el objetivo es registrar</a:t>
            </a:r>
            <a:r>
              <a:rPr lang="es-AR" sz="2000" dirty="0">
                <a:latin typeface="Arial" panose="020B0604020202020204" pitchFamily="34" charset="0"/>
                <a:cs typeface="Arial" panose="020B0604020202020204" pitchFamily="34" charset="0"/>
              </a:rPr>
              <a:t>, controlar y gestionar el acceso de personas físicas, como personal, contratados, visitas y proveedores tanto en la planta como en los depósitos y en las oficinas centrales. </a:t>
            </a:r>
            <a:r>
              <a:rPr lang="es-AR" sz="2000" dirty="0" smtClean="0">
                <a:latin typeface="Arial" panose="020B0604020202020204" pitchFamily="34" charset="0"/>
                <a:cs typeface="Arial" panose="020B0604020202020204" pitchFamily="34" charset="0"/>
              </a:rPr>
              <a:t>Aquí también </a:t>
            </a:r>
            <a:r>
              <a:rPr lang="es-AR" sz="2000" dirty="0">
                <a:latin typeface="Arial" panose="020B0604020202020204" pitchFamily="34" charset="0"/>
                <a:cs typeface="Arial" panose="020B0604020202020204" pitchFamily="34" charset="0"/>
              </a:rPr>
              <a:t>se </a:t>
            </a:r>
            <a:r>
              <a:rPr lang="es-AR" sz="2000" dirty="0" smtClean="0">
                <a:latin typeface="Arial" panose="020B0604020202020204" pitchFamily="34" charset="0"/>
                <a:cs typeface="Arial" panose="020B0604020202020204" pitchFamily="34" charset="0"/>
              </a:rPr>
              <a:t>gestionaran los </a:t>
            </a:r>
            <a:r>
              <a:rPr lang="es-AR" sz="2000" dirty="0">
                <a:latin typeface="Arial" panose="020B0604020202020204" pitchFamily="34" charset="0"/>
                <a:cs typeface="Arial" panose="020B0604020202020204" pitchFamily="34" charset="0"/>
              </a:rPr>
              <a:t>accesos a los data center de las oficinas y planta productora. </a:t>
            </a:r>
            <a:endParaRPr lang="es-AR" altLang="es-AR" sz="2000" dirty="0" smtClean="0">
              <a:latin typeface="Arial" panose="020B0604020202020204" pitchFamily="34" charset="0"/>
              <a:cs typeface="Arial" panose="020B0604020202020204" pitchFamily="34" charset="0"/>
            </a:endParaRPr>
          </a:p>
          <a:p>
            <a:pPr lvl="2" algn="just" eaLnBrk="1" hangingPunct="1"/>
            <a:endParaRPr lang="es-AR" altLang="es-AR" sz="15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9622" y="2780928"/>
            <a:ext cx="4849565" cy="6858000"/>
          </a:xfrm>
          <a:prstGeom prst="rect">
            <a:avLst/>
          </a:prstGeom>
        </p:spPr>
      </p:pic>
    </p:spTree>
    <p:extLst>
      <p:ext uri="{BB962C8B-B14F-4D97-AF65-F5344CB8AC3E}">
        <p14:creationId xmlns:p14="http://schemas.microsoft.com/office/powerpoint/2010/main" val="41458379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Alcance del proyecto</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12776"/>
            <a:ext cx="7776864" cy="4752528"/>
          </a:xfrm>
        </p:spPr>
        <p:txBody>
          <a:bodyPr/>
          <a:lstStyle/>
          <a:p>
            <a:pPr algn="just" eaLnBrk="1" hangingPunct="1">
              <a:buFont typeface="Wingdings" pitchFamily="2" charset="2"/>
              <a:buChar char="Ø"/>
            </a:pPr>
            <a:r>
              <a:rPr lang="es-AR" altLang="es-AR" sz="2800" dirty="0" smtClean="0">
                <a:latin typeface="Arial" charset="0"/>
                <a:cs typeface="Arial" charset="0"/>
              </a:rPr>
              <a:t>Acceso de personas</a:t>
            </a:r>
          </a:p>
          <a:p>
            <a:pPr lvl="1" algn="just" eaLnBrk="1" hangingPunct="1">
              <a:buFont typeface="Wingdings" pitchFamily="2" charset="2"/>
              <a:buChar char="Ø"/>
            </a:pPr>
            <a:r>
              <a:rPr lang="es-AR" altLang="es-AR" sz="2000" dirty="0">
                <a:latin typeface="Arial" charset="0"/>
                <a:cs typeface="Arial" charset="0"/>
              </a:rPr>
              <a:t>Se instalarán molinetes con sensores de proximidad </a:t>
            </a:r>
            <a:r>
              <a:rPr lang="es-AR" altLang="es-AR" sz="2000" dirty="0" smtClean="0">
                <a:latin typeface="Arial" charset="0"/>
                <a:cs typeface="Arial" charset="0"/>
              </a:rPr>
              <a:t>en </a:t>
            </a:r>
            <a:r>
              <a:rPr lang="es-AR" altLang="es-AR" sz="2000" dirty="0">
                <a:latin typeface="Arial" charset="0"/>
                <a:cs typeface="Arial" charset="0"/>
              </a:rPr>
              <a:t>las entradas </a:t>
            </a:r>
            <a:r>
              <a:rPr lang="es-AR" altLang="es-AR" sz="2000" dirty="0" smtClean="0">
                <a:latin typeface="Arial" charset="0"/>
                <a:cs typeface="Arial" charset="0"/>
              </a:rPr>
              <a:t>de todas las dependencias, podrán ingresar:</a:t>
            </a:r>
          </a:p>
          <a:p>
            <a:pPr lvl="1" algn="just" eaLnBrk="1" hangingPunct="1">
              <a:buFont typeface="Wingdings" pitchFamily="2" charset="2"/>
              <a:buChar char="Ø"/>
            </a:pPr>
            <a:endParaRPr lang="es-AR" altLang="es-AR" sz="2000" dirty="0" smtClean="0">
              <a:latin typeface="Arial" charset="0"/>
              <a:cs typeface="Arial" charset="0"/>
            </a:endParaRPr>
          </a:p>
          <a:p>
            <a:pPr lvl="2" algn="just" eaLnBrk="1" hangingPunct="1">
              <a:buFont typeface="Wingdings" pitchFamily="2" charset="2"/>
              <a:buChar char="Ø"/>
            </a:pPr>
            <a:r>
              <a:rPr lang="es-AR" altLang="es-AR" sz="1700" dirty="0" smtClean="0">
                <a:latin typeface="Arial" charset="0"/>
                <a:cs typeface="Arial" charset="0"/>
              </a:rPr>
              <a:t>Personal de la empresa</a:t>
            </a:r>
          </a:p>
          <a:p>
            <a:pPr lvl="2" algn="just" eaLnBrk="1" hangingPunct="1">
              <a:buFont typeface="Wingdings" pitchFamily="2" charset="2"/>
              <a:buChar char="Ø"/>
            </a:pPr>
            <a:r>
              <a:rPr lang="es-AR" altLang="es-AR" sz="1700" dirty="0" smtClean="0">
                <a:latin typeface="Arial" charset="0"/>
                <a:cs typeface="Arial" charset="0"/>
              </a:rPr>
              <a:t>Contratados</a:t>
            </a:r>
          </a:p>
          <a:p>
            <a:pPr lvl="2" algn="just" eaLnBrk="1" hangingPunct="1">
              <a:buFont typeface="Wingdings" pitchFamily="2" charset="2"/>
              <a:buChar char="Ø"/>
            </a:pPr>
            <a:r>
              <a:rPr lang="es-AR" altLang="es-AR" sz="1700" dirty="0" smtClean="0">
                <a:latin typeface="Arial" charset="0"/>
                <a:cs typeface="Arial" charset="0"/>
              </a:rPr>
              <a:t>Visitas y proveedores</a:t>
            </a:r>
          </a:p>
          <a:p>
            <a:pPr lvl="1" algn="just" eaLnBrk="1" hangingPunct="1">
              <a:buFont typeface="Wingdings" pitchFamily="2" charset="2"/>
              <a:buChar char="Ø"/>
            </a:pPr>
            <a:endParaRPr lang="es-AR" altLang="es-AR" sz="2000" dirty="0" smtClean="0">
              <a:latin typeface="Arial" charset="0"/>
              <a:cs typeface="Arial" charset="0"/>
            </a:endParaRPr>
          </a:p>
          <a:p>
            <a:pPr lvl="1" algn="just" eaLnBrk="1" hangingPunct="1">
              <a:buFont typeface="Wingdings" pitchFamily="2" charset="2"/>
              <a:buChar char="Ø"/>
            </a:pPr>
            <a:endParaRPr lang="es-AR" altLang="es-AR" sz="2000" dirty="0">
              <a:latin typeface="Arial" charset="0"/>
              <a:cs typeface="Arial" charset="0"/>
            </a:endParaRPr>
          </a:p>
          <a:p>
            <a:pPr lvl="1" algn="just" eaLnBrk="1" hangingPunct="1">
              <a:buFont typeface="Wingdings" pitchFamily="2" charset="2"/>
              <a:buChar char="Ø"/>
            </a:pPr>
            <a:r>
              <a:rPr lang="es-AR" altLang="es-AR" sz="2000" dirty="0" smtClean="0">
                <a:latin typeface="Arial" charset="0"/>
                <a:cs typeface="Arial" charset="0"/>
              </a:rPr>
              <a:t>Para sectores críticos de la empresa (</a:t>
            </a:r>
            <a:r>
              <a:rPr lang="es-AR" altLang="es-AR" sz="2000" dirty="0" err="1" smtClean="0">
                <a:latin typeface="Arial" charset="0"/>
                <a:cs typeface="Arial" charset="0"/>
              </a:rPr>
              <a:t>datacenter</a:t>
            </a:r>
            <a:r>
              <a:rPr lang="es-AR" altLang="es-AR" sz="2000" dirty="0" smtClean="0">
                <a:latin typeface="Arial" charset="0"/>
                <a:cs typeface="Arial" charset="0"/>
              </a:rPr>
              <a:t>) se instalarán puertas de seguridad podrán ser accedidas por personal autorizado con las misma tarjeta de proximidad.</a:t>
            </a:r>
          </a:p>
          <a:p>
            <a:pPr lvl="1" algn="just" eaLnBrk="1" hangingPunct="1">
              <a:buFont typeface="Wingdings" pitchFamily="2" charset="2"/>
              <a:buChar char="Ø"/>
            </a:pPr>
            <a:endParaRPr lang="es-AR" altLang="es-AR" sz="2000" dirty="0" smtClean="0">
              <a:latin typeface="Arial" charset="0"/>
              <a:cs typeface="Arial" charset="0"/>
            </a:endParaRPr>
          </a:p>
          <a:p>
            <a:pPr lvl="1" algn="just" eaLnBrk="1" hangingPunct="1"/>
            <a:endParaRPr lang="es-AR" altLang="es-AR" sz="2000" dirty="0" smtClean="0">
              <a:latin typeface="Arial" charset="0"/>
              <a:cs typeface="Arial" charset="0"/>
            </a:endParaRPr>
          </a:p>
          <a:p>
            <a:pPr lvl="2" algn="just" eaLnBrk="1" hangingPunct="1"/>
            <a:endParaRPr lang="es-AR" altLang="es-AR" sz="1500" dirty="0">
              <a:latin typeface="Arial" charset="0"/>
              <a:cs typeface="Arial"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8795" y="2203221"/>
            <a:ext cx="2189549" cy="3096344"/>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264" y="4005064"/>
            <a:ext cx="3096344" cy="4378686"/>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59162" y="1841538"/>
            <a:ext cx="2701070" cy="381971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87777" y="-243408"/>
            <a:ext cx="2424783" cy="3429000"/>
          </a:xfrm>
          <a:prstGeom prst="rect">
            <a:avLst/>
          </a:prstGeom>
        </p:spPr>
      </p:pic>
    </p:spTree>
    <p:extLst>
      <p:ext uri="{BB962C8B-B14F-4D97-AF65-F5344CB8AC3E}">
        <p14:creationId xmlns:p14="http://schemas.microsoft.com/office/powerpoint/2010/main" val="39830821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200" y="4833936"/>
            <a:ext cx="3225800" cy="2024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Alcance del proyecto</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12776"/>
            <a:ext cx="7776864" cy="4752528"/>
          </a:xfrm>
        </p:spPr>
        <p:txBody>
          <a:bodyPr/>
          <a:lstStyle/>
          <a:p>
            <a:pPr algn="just" eaLnBrk="1" hangingPunct="1">
              <a:buFont typeface="Wingdings" pitchFamily="2" charset="2"/>
              <a:buChar char="Ø"/>
            </a:pPr>
            <a:r>
              <a:rPr lang="es-AR" altLang="es-AR" sz="2800" dirty="0" smtClean="0">
                <a:latin typeface="Arial" charset="0"/>
                <a:cs typeface="Arial" charset="0"/>
              </a:rPr>
              <a:t>Acceso de personas</a:t>
            </a:r>
          </a:p>
          <a:p>
            <a:pPr lvl="1" algn="just" eaLnBrk="1" hangingPunct="1">
              <a:buFont typeface="Wingdings" pitchFamily="2" charset="2"/>
              <a:buChar char="Ø"/>
            </a:pPr>
            <a:r>
              <a:rPr lang="es-AR" altLang="es-AR" sz="2000" dirty="0" smtClean="0">
                <a:latin typeface="Arial" charset="0"/>
                <a:cs typeface="Arial" charset="0"/>
              </a:rPr>
              <a:t>Cada persona contará con una tarjeta para acceder a la dependencia</a:t>
            </a:r>
          </a:p>
          <a:p>
            <a:pPr lvl="1" algn="just" eaLnBrk="1" hangingPunct="1">
              <a:buFont typeface="Wingdings" pitchFamily="2" charset="2"/>
              <a:buChar char="Ø"/>
            </a:pPr>
            <a:r>
              <a:rPr lang="es-AR" altLang="es-AR" sz="2000" dirty="0" smtClean="0">
                <a:latin typeface="Arial" charset="0"/>
                <a:cs typeface="Arial" charset="0"/>
              </a:rPr>
              <a:t>Beneficios</a:t>
            </a:r>
          </a:p>
          <a:p>
            <a:pPr lvl="2" algn="just" eaLnBrk="1" hangingPunct="1">
              <a:buFont typeface="Wingdings" pitchFamily="2" charset="2"/>
              <a:buChar char="Ø"/>
            </a:pPr>
            <a:r>
              <a:rPr lang="es-AR" sz="1800" dirty="0">
                <a:latin typeface="Arial" charset="0"/>
                <a:cs typeface="Arial" charset="0"/>
              </a:rPr>
              <a:t>Se visualiza como un carnet</a:t>
            </a:r>
            <a:endParaRPr lang="en-US" sz="1800" dirty="0">
              <a:latin typeface="Arial" charset="0"/>
              <a:cs typeface="Arial" charset="0"/>
            </a:endParaRPr>
          </a:p>
          <a:p>
            <a:pPr lvl="2" algn="just" eaLnBrk="1" hangingPunct="1">
              <a:buFont typeface="Wingdings" pitchFamily="2" charset="2"/>
              <a:buChar char="Ø"/>
            </a:pPr>
            <a:r>
              <a:rPr lang="es-ES" altLang="es-AR" sz="1800" dirty="0">
                <a:latin typeface="Arial" charset="0"/>
                <a:cs typeface="Arial" charset="0"/>
              </a:rPr>
              <a:t>Costo de reemplazo bajo</a:t>
            </a:r>
          </a:p>
          <a:p>
            <a:pPr lvl="2" algn="just" eaLnBrk="1" hangingPunct="1">
              <a:buFont typeface="Wingdings" pitchFamily="2" charset="2"/>
              <a:buChar char="Ø"/>
            </a:pPr>
            <a:r>
              <a:rPr lang="es-ES" altLang="es-AR" sz="1800" dirty="0">
                <a:latin typeface="Arial" charset="0"/>
                <a:cs typeface="Arial" charset="0"/>
              </a:rPr>
              <a:t>Personalización de cada tarjeta</a:t>
            </a:r>
          </a:p>
          <a:p>
            <a:pPr lvl="2" algn="just" eaLnBrk="1" hangingPunct="1">
              <a:buFont typeface="Wingdings" pitchFamily="2" charset="2"/>
              <a:buChar char="Ø"/>
            </a:pPr>
            <a:r>
              <a:rPr lang="es-ES" altLang="es-AR" sz="1800" dirty="0" smtClean="0">
                <a:latin typeface="Arial" charset="0"/>
                <a:cs typeface="Arial" charset="0"/>
              </a:rPr>
              <a:t>En </a:t>
            </a:r>
            <a:r>
              <a:rPr lang="es-ES" altLang="es-AR" sz="1800" dirty="0">
                <a:latin typeface="Arial" charset="0"/>
                <a:cs typeface="Arial" charset="0"/>
              </a:rPr>
              <a:t>caso de </a:t>
            </a:r>
            <a:r>
              <a:rPr lang="es-ES" altLang="es-AR" sz="1800" dirty="0" smtClean="0">
                <a:latin typeface="Arial" charset="0"/>
                <a:cs typeface="Arial" charset="0"/>
              </a:rPr>
              <a:t>pérdida, </a:t>
            </a:r>
            <a:r>
              <a:rPr lang="es-ES" altLang="es-AR" sz="1800" dirty="0">
                <a:latin typeface="Arial" charset="0"/>
                <a:cs typeface="Arial" charset="0"/>
              </a:rPr>
              <a:t>solo se desactivan en la base de </a:t>
            </a:r>
            <a:r>
              <a:rPr lang="es-ES" altLang="es-AR" sz="1800" dirty="0" smtClean="0">
                <a:latin typeface="Arial" charset="0"/>
                <a:cs typeface="Arial" charset="0"/>
              </a:rPr>
              <a:t>datos</a:t>
            </a:r>
          </a:p>
          <a:p>
            <a:pPr lvl="2" algn="just" eaLnBrk="1" hangingPunct="1">
              <a:buFont typeface="Wingdings" pitchFamily="2" charset="2"/>
              <a:buChar char="Ø"/>
            </a:pPr>
            <a:r>
              <a:rPr lang="es-ES" altLang="es-AR" sz="1800" dirty="0" smtClean="0">
                <a:latin typeface="Arial" charset="0"/>
                <a:cs typeface="Arial" charset="0"/>
              </a:rPr>
              <a:t>Para personas que no forman parte del staff permanente se les podrá gestionar una tarjeta provisoria de manera inmediata</a:t>
            </a:r>
          </a:p>
          <a:p>
            <a:pPr marL="668337" lvl="2" indent="0" algn="just" eaLnBrk="1" hangingPunct="1">
              <a:buNone/>
            </a:pPr>
            <a:endParaRPr lang="es-AR" altLang="es-AR" sz="1700" dirty="0" smtClean="0">
              <a:latin typeface="Arial" charset="0"/>
              <a:cs typeface="Arial" charset="0"/>
            </a:endParaRPr>
          </a:p>
          <a:p>
            <a:pPr lvl="2" algn="just" eaLnBrk="1" hangingPunct="1"/>
            <a:endParaRPr lang="es-AR" altLang="es-AR" sz="1500" dirty="0">
              <a:latin typeface="Arial" charset="0"/>
              <a:cs typeface="Arial" charset="0"/>
            </a:endParaRPr>
          </a:p>
        </p:txBody>
      </p:sp>
    </p:spTree>
    <p:extLst>
      <p:ext uri="{BB962C8B-B14F-4D97-AF65-F5344CB8AC3E}">
        <p14:creationId xmlns:p14="http://schemas.microsoft.com/office/powerpoint/2010/main" val="5208642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Alcance del proyecto</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12776"/>
            <a:ext cx="7776864" cy="4752528"/>
          </a:xfrm>
        </p:spPr>
        <p:txBody>
          <a:bodyPr/>
          <a:lstStyle/>
          <a:p>
            <a:pPr algn="just" eaLnBrk="1" hangingPunct="1">
              <a:buFont typeface="Wingdings" pitchFamily="2" charset="2"/>
              <a:buChar char="Ø"/>
            </a:pPr>
            <a:r>
              <a:rPr lang="es-AR" altLang="es-AR" sz="2800" dirty="0" smtClean="0">
                <a:latin typeface="Arial" charset="0"/>
                <a:cs typeface="Arial" charset="0"/>
              </a:rPr>
              <a:t>Acceso de personas</a:t>
            </a:r>
          </a:p>
          <a:p>
            <a:pPr lvl="1" algn="just" eaLnBrk="1" hangingPunct="1">
              <a:buFont typeface="Wingdings" pitchFamily="2" charset="2"/>
              <a:buChar char="Ø"/>
            </a:pPr>
            <a:r>
              <a:rPr lang="es-AR" altLang="es-AR" sz="2000" dirty="0" smtClean="0">
                <a:latin typeface="Arial" charset="0"/>
                <a:cs typeface="Arial" charset="0"/>
              </a:rPr>
              <a:t>Usuarios</a:t>
            </a:r>
          </a:p>
          <a:p>
            <a:pPr lvl="2" algn="just" eaLnBrk="1" hangingPunct="1">
              <a:buFont typeface="Wingdings" pitchFamily="2" charset="2"/>
              <a:buChar char="Ø"/>
            </a:pPr>
            <a:r>
              <a:rPr lang="es-AR" altLang="es-AR" sz="1700" dirty="0" smtClean="0">
                <a:latin typeface="Arial" charset="0"/>
                <a:cs typeface="Arial" charset="0"/>
              </a:rPr>
              <a:t>Personal de seguridad</a:t>
            </a:r>
          </a:p>
          <a:p>
            <a:pPr lvl="2" algn="just" eaLnBrk="1" hangingPunct="1">
              <a:buFont typeface="Wingdings" pitchFamily="2" charset="2"/>
              <a:buChar char="Ø"/>
            </a:pPr>
            <a:r>
              <a:rPr lang="es-AR" altLang="es-AR" sz="1700" dirty="0" smtClean="0">
                <a:latin typeface="Arial" charset="0"/>
                <a:cs typeface="Arial" charset="0"/>
              </a:rPr>
              <a:t>Usuarios del área de </a:t>
            </a:r>
            <a:r>
              <a:rPr lang="es-AR" altLang="es-AR" sz="1800" dirty="0" smtClean="0">
                <a:latin typeface="Arial" charset="0"/>
                <a:cs typeface="Arial" charset="0"/>
              </a:rPr>
              <a:t>RH</a:t>
            </a:r>
            <a:endParaRPr lang="es-AR" altLang="es-AR" sz="1700" dirty="0" smtClean="0">
              <a:latin typeface="Arial" charset="0"/>
              <a:cs typeface="Arial" charset="0"/>
            </a:endParaRPr>
          </a:p>
          <a:p>
            <a:pPr lvl="1" algn="just" eaLnBrk="1" hangingPunct="1">
              <a:buFont typeface="Wingdings" pitchFamily="2" charset="2"/>
              <a:buChar char="Ø"/>
            </a:pPr>
            <a:r>
              <a:rPr lang="es-AR" altLang="es-AR" sz="2000" dirty="0" smtClean="0">
                <a:latin typeface="Arial" charset="0"/>
                <a:cs typeface="Arial" charset="0"/>
              </a:rPr>
              <a:t>Integraciones</a:t>
            </a:r>
          </a:p>
          <a:p>
            <a:pPr lvl="2" algn="just" eaLnBrk="1" hangingPunct="1">
              <a:buFont typeface="Wingdings" pitchFamily="2" charset="2"/>
              <a:buChar char="Ø"/>
            </a:pPr>
            <a:r>
              <a:rPr lang="es-AR" altLang="es-AR" sz="1700" dirty="0" smtClean="0">
                <a:latin typeface="Arial" charset="0"/>
                <a:cs typeface="Arial" charset="0"/>
              </a:rPr>
              <a:t>Con otros sistemas de RH (nómina e ingresos y egresos del personal)</a:t>
            </a:r>
          </a:p>
          <a:p>
            <a:pPr lvl="1" algn="just" eaLnBrk="1" hangingPunct="1">
              <a:buFont typeface="Wingdings" pitchFamily="2" charset="2"/>
              <a:buChar char="Ø"/>
            </a:pPr>
            <a:r>
              <a:rPr lang="es-AR" altLang="es-AR" sz="2000" dirty="0" smtClean="0">
                <a:latin typeface="Arial" charset="0"/>
                <a:cs typeface="Arial" charset="0"/>
              </a:rPr>
              <a:t>Objetivos</a:t>
            </a:r>
          </a:p>
          <a:p>
            <a:pPr lvl="2" algn="just" eaLnBrk="1" hangingPunct="1">
              <a:buFont typeface="Wingdings" pitchFamily="2" charset="2"/>
              <a:buChar char="Ø"/>
            </a:pPr>
            <a:r>
              <a:rPr lang="es-AR" altLang="es-AR" sz="1700" dirty="0" smtClean="0">
                <a:latin typeface="Arial" charset="0"/>
                <a:cs typeface="Arial" charset="0"/>
              </a:rPr>
              <a:t>Obtener reportes y datos estadísticos de los ingresos y egresos</a:t>
            </a:r>
          </a:p>
          <a:p>
            <a:pPr lvl="2" algn="just" eaLnBrk="1" hangingPunct="1">
              <a:buFont typeface="Wingdings" pitchFamily="2" charset="2"/>
              <a:buChar char="Ø"/>
            </a:pPr>
            <a:endParaRPr lang="es-AR" altLang="es-AR" sz="1600" dirty="0" smtClean="0">
              <a:latin typeface="Arial" charset="0"/>
              <a:cs typeface="Arial" charset="0"/>
            </a:endParaRPr>
          </a:p>
          <a:p>
            <a:pPr lvl="1" algn="just" eaLnBrk="1" hangingPunct="1">
              <a:buFont typeface="Wingdings" pitchFamily="2" charset="2"/>
              <a:buChar char="Ø"/>
            </a:pPr>
            <a:endParaRPr lang="es-AR" altLang="es-AR" sz="2000" dirty="0" smtClean="0">
              <a:latin typeface="Arial" charset="0"/>
              <a:cs typeface="Arial" charset="0"/>
            </a:endParaRPr>
          </a:p>
          <a:p>
            <a:pPr lvl="1" algn="just" eaLnBrk="1" hangingPunct="1"/>
            <a:endParaRPr lang="es-AR" altLang="es-AR" sz="2000" dirty="0" smtClean="0">
              <a:latin typeface="Arial" charset="0"/>
              <a:cs typeface="Arial" charset="0"/>
            </a:endParaRPr>
          </a:p>
          <a:p>
            <a:pPr lvl="2" algn="just" eaLnBrk="1" hangingPunct="1"/>
            <a:endParaRPr lang="es-AR" altLang="es-AR" sz="1500" dirty="0">
              <a:latin typeface="Arial" charset="0"/>
              <a:cs typeface="Arial" charset="0"/>
            </a:endParaRPr>
          </a:p>
        </p:txBody>
      </p:sp>
    </p:spTree>
    <p:extLst>
      <p:ext uri="{BB962C8B-B14F-4D97-AF65-F5344CB8AC3E}">
        <p14:creationId xmlns:p14="http://schemas.microsoft.com/office/powerpoint/2010/main" val="41458379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Alcance del proyecto</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12776"/>
            <a:ext cx="7776864" cy="4752528"/>
          </a:xfrm>
        </p:spPr>
        <p:txBody>
          <a:bodyPr/>
          <a:lstStyle/>
          <a:p>
            <a:pPr algn="just" eaLnBrk="1" hangingPunct="1">
              <a:buFont typeface="Wingdings" pitchFamily="2" charset="2"/>
              <a:buChar char="Ø"/>
            </a:pPr>
            <a:r>
              <a:rPr lang="es-AR" altLang="es-AR" sz="2800" dirty="0" smtClean="0">
                <a:latin typeface="Arial" charset="0"/>
                <a:cs typeface="Arial" charset="0"/>
              </a:rPr>
              <a:t>Acceso de vehículos</a:t>
            </a:r>
          </a:p>
          <a:p>
            <a:pPr lvl="1" algn="just" eaLnBrk="1" hangingPunct="1">
              <a:buFont typeface="Wingdings" pitchFamily="2" charset="2"/>
              <a:buChar char="Ø"/>
            </a:pPr>
            <a:r>
              <a:rPr lang="es-AR" altLang="es-AR" sz="2000" dirty="0" smtClean="0">
                <a:latin typeface="Arial" charset="0"/>
                <a:cs typeface="Arial" charset="0"/>
              </a:rPr>
              <a:t>Registrar, controlar y gestionar el acceso de los distintos vehículos</a:t>
            </a:r>
          </a:p>
          <a:p>
            <a:pPr lvl="2" algn="just" eaLnBrk="1" hangingPunct="1">
              <a:buFont typeface="Wingdings" pitchFamily="2" charset="2"/>
              <a:buChar char="Ø"/>
            </a:pPr>
            <a:r>
              <a:rPr lang="es-AR" altLang="es-AR" sz="1700" dirty="0" smtClean="0">
                <a:latin typeface="Arial" charset="0"/>
                <a:cs typeface="Arial" charset="0"/>
              </a:rPr>
              <a:t>En las Oficinas Centrales</a:t>
            </a:r>
          </a:p>
          <a:p>
            <a:pPr lvl="2" algn="just" eaLnBrk="1" hangingPunct="1">
              <a:buFont typeface="Wingdings" pitchFamily="2" charset="2"/>
              <a:buChar char="Ø"/>
            </a:pPr>
            <a:r>
              <a:rPr lang="es-AR" altLang="es-AR" sz="1700" dirty="0" smtClean="0">
                <a:latin typeface="Arial" charset="0"/>
                <a:cs typeface="Arial" charset="0"/>
              </a:rPr>
              <a:t>En la Planta Productora</a:t>
            </a:r>
          </a:p>
          <a:p>
            <a:pPr lvl="2" algn="just" eaLnBrk="1" hangingPunct="1">
              <a:buFont typeface="Wingdings" pitchFamily="2" charset="2"/>
              <a:buChar char="Ø"/>
            </a:pPr>
            <a:r>
              <a:rPr lang="es-AR" altLang="es-AR" sz="1700" dirty="0" smtClean="0">
                <a:latin typeface="Arial" charset="0"/>
                <a:cs typeface="Arial" charset="0"/>
              </a:rPr>
              <a:t>En los Depósitos</a:t>
            </a:r>
          </a:p>
          <a:p>
            <a:pPr lvl="1" algn="just" eaLnBrk="1" hangingPunct="1">
              <a:buFont typeface="Wingdings" pitchFamily="2" charset="2"/>
              <a:buChar char="Ø"/>
            </a:pPr>
            <a:r>
              <a:rPr lang="es-AR" altLang="es-AR" sz="2000" dirty="0" smtClean="0">
                <a:latin typeface="Arial" charset="0"/>
                <a:cs typeface="Arial" charset="0"/>
              </a:rPr>
              <a:t>Estacionamiento: </a:t>
            </a:r>
          </a:p>
          <a:p>
            <a:pPr lvl="2" algn="just" eaLnBrk="1" hangingPunct="1">
              <a:buFont typeface="Wingdings" pitchFamily="2" charset="2"/>
              <a:buChar char="Ø"/>
            </a:pPr>
            <a:r>
              <a:rPr lang="es-AR" altLang="es-AR" sz="1700" dirty="0" smtClean="0">
                <a:latin typeface="Arial" charset="0"/>
                <a:cs typeface="Arial" charset="0"/>
              </a:rPr>
              <a:t>Empleados con movilidad reducida</a:t>
            </a:r>
          </a:p>
          <a:p>
            <a:pPr lvl="2" algn="just" eaLnBrk="1" hangingPunct="1">
              <a:buFont typeface="Wingdings" pitchFamily="2" charset="2"/>
              <a:buChar char="Ø"/>
            </a:pPr>
            <a:r>
              <a:rPr lang="es-AR" altLang="es-AR" sz="1700" dirty="0" smtClean="0">
                <a:latin typeface="Arial" charset="0"/>
                <a:cs typeface="Arial" charset="0"/>
              </a:rPr>
              <a:t>Cargos gerenciales</a:t>
            </a:r>
          </a:p>
          <a:p>
            <a:pPr lvl="2" algn="just" eaLnBrk="1" hangingPunct="1">
              <a:buFont typeface="Wingdings" pitchFamily="2" charset="2"/>
              <a:buChar char="Ø"/>
            </a:pPr>
            <a:r>
              <a:rPr lang="es-AR" altLang="es-AR" sz="1700" dirty="0" smtClean="0">
                <a:latin typeface="Arial" charset="0"/>
                <a:cs typeface="Arial" charset="0"/>
              </a:rPr>
              <a:t>Clientes en casos excepcionales</a:t>
            </a:r>
          </a:p>
          <a:p>
            <a:pPr lvl="2" algn="just" eaLnBrk="1" hangingPunct="1">
              <a:buFont typeface="Wingdings" pitchFamily="2" charset="2"/>
              <a:buChar char="Ø"/>
            </a:pPr>
            <a:r>
              <a:rPr lang="es-AR" altLang="es-AR" sz="1700" dirty="0" smtClean="0">
                <a:latin typeface="Arial" charset="0"/>
                <a:cs typeface="Arial" charset="0"/>
              </a:rPr>
              <a:t>Donde</a:t>
            </a:r>
          </a:p>
          <a:p>
            <a:pPr lvl="3" algn="just" eaLnBrk="1" hangingPunct="1">
              <a:buFont typeface="Wingdings" pitchFamily="2" charset="2"/>
              <a:buChar char="Ø"/>
            </a:pPr>
            <a:r>
              <a:rPr lang="es-AR" altLang="es-AR" sz="1600" dirty="0" smtClean="0">
                <a:latin typeface="Arial" charset="0"/>
                <a:cs typeface="Arial" charset="0"/>
              </a:rPr>
              <a:t>En las Oficinas Centrales</a:t>
            </a:r>
          </a:p>
          <a:p>
            <a:pPr lvl="3" algn="just" eaLnBrk="1" hangingPunct="1">
              <a:buFont typeface="Wingdings" pitchFamily="2" charset="2"/>
              <a:buChar char="Ø"/>
            </a:pPr>
            <a:r>
              <a:rPr lang="es-AR" altLang="es-AR" sz="1600" dirty="0" smtClean="0">
                <a:latin typeface="Arial" charset="0"/>
                <a:cs typeface="Arial" charset="0"/>
              </a:rPr>
              <a:t>En la Planta Productora</a:t>
            </a:r>
          </a:p>
          <a:p>
            <a:pPr lvl="3" algn="just" eaLnBrk="1" hangingPunct="1">
              <a:buFont typeface="Wingdings" pitchFamily="2" charset="2"/>
              <a:buChar char="Ø"/>
            </a:pPr>
            <a:r>
              <a:rPr lang="es-AR" altLang="es-AR" sz="1600" dirty="0" smtClean="0">
                <a:latin typeface="Arial" charset="0"/>
                <a:cs typeface="Arial" charset="0"/>
              </a:rPr>
              <a:t>Los depósitos no cuentan con estacionamiento.</a:t>
            </a:r>
          </a:p>
          <a:p>
            <a:pPr lvl="1" algn="just" eaLnBrk="1" hangingPunct="1">
              <a:buFont typeface="Wingdings" pitchFamily="2" charset="2"/>
              <a:buChar char="Ø"/>
            </a:pPr>
            <a:endParaRPr lang="es-AR" altLang="es-AR" sz="2000" dirty="0" smtClean="0">
              <a:latin typeface="Arial" charset="0"/>
              <a:cs typeface="Arial" charset="0"/>
            </a:endParaRPr>
          </a:p>
          <a:p>
            <a:pPr lvl="1" algn="just" eaLnBrk="1" hangingPunct="1"/>
            <a:endParaRPr lang="es-AR" altLang="es-AR" sz="2000" dirty="0" smtClean="0">
              <a:latin typeface="Arial" charset="0"/>
              <a:cs typeface="Arial" charset="0"/>
            </a:endParaRPr>
          </a:p>
          <a:p>
            <a:pPr lvl="2" algn="just" eaLnBrk="1" hangingPunct="1"/>
            <a:endParaRPr lang="es-AR" altLang="es-AR" sz="1500" dirty="0">
              <a:latin typeface="Arial" charset="0"/>
              <a:cs typeface="Arial"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6306" y="1052736"/>
            <a:ext cx="3646856" cy="5157192"/>
          </a:xfrm>
          <a:prstGeom prst="rect">
            <a:avLst/>
          </a:prstGeom>
        </p:spPr>
      </p:pic>
    </p:spTree>
    <p:extLst>
      <p:ext uri="{BB962C8B-B14F-4D97-AF65-F5344CB8AC3E}">
        <p14:creationId xmlns:p14="http://schemas.microsoft.com/office/powerpoint/2010/main" val="41458379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Alcance del proyecto</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12776"/>
            <a:ext cx="7776864" cy="4752528"/>
          </a:xfrm>
        </p:spPr>
        <p:txBody>
          <a:bodyPr/>
          <a:lstStyle/>
          <a:p>
            <a:pPr algn="just" eaLnBrk="1" hangingPunct="1">
              <a:buFont typeface="Wingdings" pitchFamily="2" charset="2"/>
              <a:buChar char="Ø"/>
            </a:pPr>
            <a:r>
              <a:rPr lang="es-AR" altLang="es-AR" sz="2800" dirty="0" smtClean="0">
                <a:latin typeface="Arial" charset="0"/>
                <a:cs typeface="Arial" charset="0"/>
              </a:rPr>
              <a:t>Acceso de vehículos</a:t>
            </a:r>
          </a:p>
          <a:p>
            <a:pPr lvl="1" algn="just" eaLnBrk="1" hangingPunct="1">
              <a:buFont typeface="Wingdings" pitchFamily="2" charset="2"/>
              <a:buChar char="Ø"/>
            </a:pPr>
            <a:endParaRPr lang="es-AR" altLang="es-AR" sz="1600" dirty="0" smtClean="0">
              <a:latin typeface="Arial" charset="0"/>
              <a:cs typeface="Arial" charset="0"/>
            </a:endParaRPr>
          </a:p>
          <a:p>
            <a:pPr lvl="1" algn="just" eaLnBrk="1" hangingPunct="1">
              <a:buFont typeface="Wingdings" pitchFamily="2" charset="2"/>
              <a:buChar char="Ø"/>
            </a:pPr>
            <a:r>
              <a:rPr lang="es-AR" altLang="es-AR" sz="2000" dirty="0" smtClean="0">
                <a:latin typeface="Arial" charset="0"/>
                <a:cs typeface="Arial" charset="0"/>
              </a:rPr>
              <a:t>Tecnología</a:t>
            </a:r>
          </a:p>
          <a:p>
            <a:pPr lvl="2" algn="just" eaLnBrk="1" hangingPunct="1">
              <a:buFont typeface="Wingdings" pitchFamily="2" charset="2"/>
              <a:buChar char="Ø"/>
            </a:pPr>
            <a:r>
              <a:rPr lang="es-AR" altLang="es-AR" sz="1700" dirty="0" smtClean="0">
                <a:latin typeface="Arial" charset="0"/>
                <a:cs typeface="Arial" charset="0"/>
              </a:rPr>
              <a:t>Tecnología de dispositivo RFID con barreras</a:t>
            </a:r>
          </a:p>
          <a:p>
            <a:pPr lvl="2" algn="just" eaLnBrk="1" hangingPunct="1">
              <a:buFont typeface="Wingdings" pitchFamily="2" charset="2"/>
              <a:buChar char="Ø"/>
            </a:pPr>
            <a:r>
              <a:rPr lang="es-AR" altLang="es-AR" sz="1700" dirty="0" smtClean="0">
                <a:latin typeface="Arial" charset="0"/>
                <a:cs typeface="Arial" charset="0"/>
              </a:rPr>
              <a:t>Barreras de apertura automática con sensores </a:t>
            </a:r>
          </a:p>
          <a:p>
            <a:pPr lvl="1" algn="just" eaLnBrk="1" hangingPunct="1">
              <a:buFont typeface="Wingdings" pitchFamily="2" charset="2"/>
              <a:buChar char="Ø"/>
            </a:pPr>
            <a:endParaRPr lang="es-AR" altLang="es-AR" sz="2000" dirty="0" smtClean="0">
              <a:latin typeface="Arial" charset="0"/>
              <a:cs typeface="Arial" charset="0"/>
            </a:endParaRPr>
          </a:p>
          <a:p>
            <a:pPr lvl="1" algn="just" eaLnBrk="1" hangingPunct="1">
              <a:buFont typeface="Wingdings" pitchFamily="2" charset="2"/>
              <a:buChar char="Ø"/>
            </a:pPr>
            <a:r>
              <a:rPr lang="es-AR" altLang="es-AR" sz="2000" dirty="0" smtClean="0">
                <a:latin typeface="Arial" charset="0"/>
                <a:cs typeface="Arial" charset="0"/>
              </a:rPr>
              <a:t>Objetivos</a:t>
            </a:r>
          </a:p>
          <a:p>
            <a:pPr lvl="2" algn="just" eaLnBrk="1" hangingPunct="1">
              <a:buFont typeface="Wingdings" pitchFamily="2" charset="2"/>
              <a:buChar char="Ø"/>
            </a:pPr>
            <a:r>
              <a:rPr lang="es-AR" altLang="es-AR" sz="1700" dirty="0" smtClean="0">
                <a:latin typeface="Arial" charset="0"/>
                <a:cs typeface="Arial" charset="0"/>
              </a:rPr>
              <a:t>Registrar y bloquear los ingresos y egresos</a:t>
            </a:r>
          </a:p>
          <a:p>
            <a:pPr lvl="2" algn="just" eaLnBrk="1" hangingPunct="1">
              <a:buFont typeface="Wingdings" pitchFamily="2" charset="2"/>
              <a:buChar char="Ø"/>
            </a:pPr>
            <a:r>
              <a:rPr lang="es-AR" altLang="es-AR" sz="1700" dirty="0" smtClean="0">
                <a:latin typeface="Arial" charset="0"/>
                <a:cs typeface="Arial" charset="0"/>
              </a:rPr>
              <a:t>Evitar que desciendan del vehículo las personas autorizadas para utilizar los estacionamientos</a:t>
            </a:r>
          </a:p>
          <a:p>
            <a:pPr lvl="1" algn="just" eaLnBrk="1" hangingPunct="1"/>
            <a:endParaRPr lang="es-AR" altLang="es-AR" sz="2000" dirty="0" smtClean="0">
              <a:latin typeface="Arial" charset="0"/>
              <a:cs typeface="Arial" charset="0"/>
            </a:endParaRPr>
          </a:p>
          <a:p>
            <a:pPr lvl="2" algn="just" eaLnBrk="1" hangingPunct="1"/>
            <a:endParaRPr lang="es-AR" altLang="es-AR" sz="1500" dirty="0">
              <a:latin typeface="Arial" charset="0"/>
              <a:cs typeface="Arial" charset="0"/>
            </a:endParaRPr>
          </a:p>
        </p:txBody>
      </p:sp>
    </p:spTree>
    <p:extLst>
      <p:ext uri="{BB962C8B-B14F-4D97-AF65-F5344CB8AC3E}">
        <p14:creationId xmlns:p14="http://schemas.microsoft.com/office/powerpoint/2010/main" val="41458379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Alcance del proyecto</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12776"/>
            <a:ext cx="7776864" cy="4752528"/>
          </a:xfrm>
        </p:spPr>
        <p:txBody>
          <a:bodyPr/>
          <a:lstStyle/>
          <a:p>
            <a:pPr algn="just" eaLnBrk="1" hangingPunct="1">
              <a:buFont typeface="Wingdings" pitchFamily="2" charset="2"/>
              <a:buChar char="Ø"/>
            </a:pPr>
            <a:r>
              <a:rPr lang="es-AR" altLang="es-AR" sz="2800" dirty="0" smtClean="0">
                <a:latin typeface="Arial" charset="0"/>
                <a:cs typeface="Arial" charset="0"/>
              </a:rPr>
              <a:t>Acceso de vehículos</a:t>
            </a:r>
          </a:p>
          <a:p>
            <a:pPr lvl="1" algn="just" eaLnBrk="1" hangingPunct="1">
              <a:buFont typeface="Wingdings" pitchFamily="2" charset="2"/>
              <a:buChar char="Ø"/>
            </a:pPr>
            <a:r>
              <a:rPr lang="es-AR" altLang="es-AR" sz="2000" dirty="0" smtClean="0">
                <a:latin typeface="Arial" charset="0"/>
                <a:cs typeface="Arial" charset="0"/>
              </a:rPr>
              <a:t>Usuarios</a:t>
            </a:r>
          </a:p>
          <a:p>
            <a:pPr lvl="2" algn="just" eaLnBrk="1" hangingPunct="1">
              <a:buFont typeface="Wingdings" pitchFamily="2" charset="2"/>
              <a:buChar char="Ø"/>
            </a:pPr>
            <a:r>
              <a:rPr lang="es-AR" altLang="es-AR" sz="1700" dirty="0" smtClean="0">
                <a:latin typeface="Arial" charset="0"/>
                <a:cs typeface="Arial" charset="0"/>
              </a:rPr>
              <a:t>Personal de seguridad</a:t>
            </a:r>
          </a:p>
          <a:p>
            <a:pPr lvl="2" algn="just" eaLnBrk="1" hangingPunct="1">
              <a:buFont typeface="Wingdings" pitchFamily="2" charset="2"/>
              <a:buChar char="Ø"/>
            </a:pPr>
            <a:r>
              <a:rPr lang="es-AR" altLang="es-AR" sz="1700" dirty="0" smtClean="0">
                <a:latin typeface="Arial" charset="0"/>
                <a:cs typeface="Arial" charset="0"/>
              </a:rPr>
              <a:t>Usuarios del área de Logística</a:t>
            </a:r>
          </a:p>
          <a:p>
            <a:pPr lvl="1" algn="just" eaLnBrk="1" hangingPunct="1">
              <a:buFont typeface="Wingdings" pitchFamily="2" charset="2"/>
              <a:buChar char="Ø"/>
            </a:pPr>
            <a:r>
              <a:rPr lang="es-AR" altLang="es-AR" sz="2000" dirty="0" smtClean="0">
                <a:latin typeface="Arial" charset="0"/>
                <a:cs typeface="Arial" charset="0"/>
              </a:rPr>
              <a:t>Integraciones</a:t>
            </a:r>
          </a:p>
          <a:p>
            <a:pPr lvl="2" algn="just" eaLnBrk="1" hangingPunct="1">
              <a:buFont typeface="Wingdings" pitchFamily="2" charset="2"/>
              <a:buChar char="Ø"/>
            </a:pPr>
            <a:r>
              <a:rPr lang="es-AR" altLang="es-AR" sz="1700" dirty="0" smtClean="0">
                <a:latin typeface="Arial" charset="0"/>
                <a:cs typeface="Arial" charset="0"/>
              </a:rPr>
              <a:t>Con otros sistemas de Logística (ordenes de salida e ingresos y egresos)</a:t>
            </a:r>
          </a:p>
          <a:p>
            <a:pPr lvl="1" algn="just" eaLnBrk="1" hangingPunct="1">
              <a:buFont typeface="Wingdings" pitchFamily="2" charset="2"/>
              <a:buChar char="Ø"/>
            </a:pPr>
            <a:r>
              <a:rPr lang="es-AR" altLang="es-AR" sz="2000" dirty="0" smtClean="0">
                <a:latin typeface="Arial" charset="0"/>
                <a:cs typeface="Arial" charset="0"/>
              </a:rPr>
              <a:t>Objetivos</a:t>
            </a:r>
          </a:p>
          <a:p>
            <a:pPr lvl="2" algn="just" eaLnBrk="1" hangingPunct="1">
              <a:buFont typeface="Wingdings" pitchFamily="2" charset="2"/>
              <a:buChar char="Ø"/>
            </a:pPr>
            <a:r>
              <a:rPr lang="es-AR" altLang="es-AR" sz="1700" dirty="0" smtClean="0">
                <a:latin typeface="Arial" charset="0"/>
                <a:cs typeface="Arial" charset="0"/>
              </a:rPr>
              <a:t>Obtener reportes y datos estadísticos de los ingresos y egresos</a:t>
            </a:r>
            <a:endParaRPr lang="es-AR" altLang="es-AR" sz="1600" dirty="0" smtClean="0">
              <a:latin typeface="Arial" charset="0"/>
              <a:cs typeface="Arial" charset="0"/>
            </a:endParaRPr>
          </a:p>
          <a:p>
            <a:pPr lvl="1" algn="just" eaLnBrk="1" hangingPunct="1">
              <a:buFont typeface="Wingdings" pitchFamily="2" charset="2"/>
              <a:buChar char="Ø"/>
            </a:pPr>
            <a:endParaRPr lang="es-AR" altLang="es-AR" sz="2000" dirty="0" smtClean="0">
              <a:latin typeface="Arial" charset="0"/>
              <a:cs typeface="Arial" charset="0"/>
            </a:endParaRPr>
          </a:p>
          <a:p>
            <a:pPr lvl="1" algn="just" eaLnBrk="1" hangingPunct="1"/>
            <a:endParaRPr lang="es-AR" altLang="es-AR" sz="2000" dirty="0" smtClean="0">
              <a:latin typeface="Arial" charset="0"/>
              <a:cs typeface="Arial" charset="0"/>
            </a:endParaRPr>
          </a:p>
          <a:p>
            <a:pPr lvl="2" algn="just" eaLnBrk="1" hangingPunct="1"/>
            <a:endParaRPr lang="es-AR" altLang="es-AR" sz="1500" dirty="0">
              <a:latin typeface="Arial" charset="0"/>
              <a:cs typeface="Arial" charset="0"/>
            </a:endParaRPr>
          </a:p>
        </p:txBody>
      </p:sp>
    </p:spTree>
    <p:extLst>
      <p:ext uri="{BB962C8B-B14F-4D97-AF65-F5344CB8AC3E}">
        <p14:creationId xmlns:p14="http://schemas.microsoft.com/office/powerpoint/2010/main" val="4145837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Alcance del proyecto</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12776"/>
            <a:ext cx="7776864" cy="4752528"/>
          </a:xfrm>
        </p:spPr>
        <p:txBody>
          <a:bodyPr/>
          <a:lstStyle/>
          <a:p>
            <a:pPr algn="just" eaLnBrk="1" hangingPunct="1">
              <a:buFont typeface="Wingdings" pitchFamily="2" charset="2"/>
              <a:buChar char="Ø"/>
            </a:pPr>
            <a:r>
              <a:rPr lang="es-AR" altLang="es-AR" sz="2800" dirty="0">
                <a:latin typeface="Arial" charset="0"/>
                <a:cs typeface="Arial" charset="0"/>
              </a:rPr>
              <a:t>A</a:t>
            </a:r>
            <a:r>
              <a:rPr lang="es-AR" altLang="es-AR" sz="2800" dirty="0" smtClean="0">
                <a:latin typeface="Arial" charset="0"/>
                <a:cs typeface="Arial" charset="0"/>
              </a:rPr>
              <a:t>cceso de productos</a:t>
            </a:r>
          </a:p>
          <a:p>
            <a:pPr lvl="1" algn="just" eaLnBrk="1" hangingPunct="1">
              <a:buFont typeface="Wingdings" pitchFamily="2" charset="2"/>
              <a:buChar char="Ø"/>
            </a:pPr>
            <a:r>
              <a:rPr lang="es-AR" altLang="es-AR" sz="2000" dirty="0" smtClean="0">
                <a:latin typeface="Arial" charset="0"/>
                <a:cs typeface="Arial" charset="0"/>
              </a:rPr>
              <a:t>Registrar, controlar y gestionar el acceso de los productos</a:t>
            </a:r>
          </a:p>
          <a:p>
            <a:pPr lvl="2" algn="just" eaLnBrk="1" hangingPunct="1">
              <a:buFont typeface="Wingdings" pitchFamily="2" charset="2"/>
              <a:buChar char="Ø"/>
            </a:pPr>
            <a:r>
              <a:rPr lang="es-AR" altLang="es-AR" sz="1700" dirty="0" smtClean="0">
                <a:latin typeface="Arial" charset="0"/>
                <a:cs typeface="Arial" charset="0"/>
              </a:rPr>
              <a:t>Productos fabricados (pequeños electrodomésticos)</a:t>
            </a:r>
          </a:p>
          <a:p>
            <a:pPr lvl="2" algn="just" eaLnBrk="1" hangingPunct="1">
              <a:buFont typeface="Wingdings" pitchFamily="2" charset="2"/>
              <a:buChar char="Ø"/>
            </a:pPr>
            <a:r>
              <a:rPr lang="es-AR" altLang="es-AR" sz="1700" dirty="0" smtClean="0">
                <a:latin typeface="Arial" charset="0"/>
                <a:cs typeface="Arial" charset="0"/>
              </a:rPr>
              <a:t>Materia prima</a:t>
            </a:r>
          </a:p>
          <a:p>
            <a:pPr lvl="2" algn="just" eaLnBrk="1" hangingPunct="1">
              <a:buFont typeface="Wingdings" pitchFamily="2" charset="2"/>
              <a:buChar char="Ø"/>
            </a:pPr>
            <a:r>
              <a:rPr lang="es-AR" altLang="es-AR" sz="1700" dirty="0" smtClean="0">
                <a:latin typeface="Arial" charset="0"/>
                <a:cs typeface="Arial" charset="0"/>
              </a:rPr>
              <a:t>Donde:</a:t>
            </a:r>
          </a:p>
          <a:p>
            <a:pPr lvl="3" algn="just" eaLnBrk="1" hangingPunct="1">
              <a:buFont typeface="Wingdings" pitchFamily="2" charset="2"/>
              <a:buChar char="Ø"/>
            </a:pPr>
            <a:r>
              <a:rPr lang="es-AR" altLang="es-AR" sz="1600" dirty="0" smtClean="0">
                <a:latin typeface="Arial" charset="0"/>
                <a:cs typeface="Arial" charset="0"/>
              </a:rPr>
              <a:t>En la Planta Productora</a:t>
            </a:r>
          </a:p>
          <a:p>
            <a:pPr lvl="3" algn="just" eaLnBrk="1" hangingPunct="1">
              <a:buFont typeface="Wingdings" pitchFamily="2" charset="2"/>
              <a:buChar char="Ø"/>
            </a:pPr>
            <a:r>
              <a:rPr lang="es-AR" altLang="es-AR" sz="1600" dirty="0" smtClean="0">
                <a:latin typeface="Arial" charset="0"/>
                <a:cs typeface="Arial" charset="0"/>
              </a:rPr>
              <a:t>En los Depósitos</a:t>
            </a:r>
          </a:p>
          <a:p>
            <a:pPr lvl="3" algn="just" eaLnBrk="1" hangingPunct="1">
              <a:buFont typeface="Wingdings" pitchFamily="2" charset="2"/>
              <a:buChar char="Ø"/>
            </a:pPr>
            <a:r>
              <a:rPr lang="es-AR" altLang="es-AR" sz="1600" dirty="0" smtClean="0">
                <a:latin typeface="Arial" charset="0"/>
                <a:cs typeface="Arial" charset="0"/>
              </a:rPr>
              <a:t>Clientes</a:t>
            </a:r>
          </a:p>
          <a:p>
            <a:pPr lvl="1" algn="just" eaLnBrk="1" hangingPunct="1">
              <a:buFont typeface="Wingdings" pitchFamily="2" charset="2"/>
              <a:buChar char="Ø"/>
            </a:pPr>
            <a:r>
              <a:rPr lang="es-AR" altLang="es-AR" sz="2000" dirty="0" smtClean="0">
                <a:latin typeface="Arial" charset="0"/>
                <a:cs typeface="Arial" charset="0"/>
              </a:rPr>
              <a:t>La materia prima o insumos solo ingresará a la planta productora de Santa Fe. </a:t>
            </a:r>
          </a:p>
          <a:p>
            <a:pPr lvl="1" algn="just" eaLnBrk="1" hangingPunct="1">
              <a:buFont typeface="Wingdings" pitchFamily="2" charset="2"/>
              <a:buChar char="Ø"/>
            </a:pPr>
            <a:r>
              <a:rPr lang="es-AR" altLang="es-AR" sz="2000" dirty="0" smtClean="0">
                <a:latin typeface="Arial" charset="0"/>
                <a:cs typeface="Arial" charset="0"/>
              </a:rPr>
              <a:t>Desde la planta pueden salir productos terminados</a:t>
            </a:r>
          </a:p>
          <a:p>
            <a:pPr lvl="2" algn="just" eaLnBrk="1" hangingPunct="1">
              <a:buFont typeface="Wingdings" pitchFamily="2" charset="2"/>
              <a:buChar char="Ø"/>
            </a:pPr>
            <a:r>
              <a:rPr lang="es-AR" altLang="es-AR" sz="1700" dirty="0" smtClean="0">
                <a:latin typeface="Arial" charset="0"/>
                <a:cs typeface="Arial" charset="0"/>
              </a:rPr>
              <a:t>Hacia los distintos depósitos de la empresa</a:t>
            </a:r>
          </a:p>
          <a:p>
            <a:pPr lvl="2" algn="just" eaLnBrk="1" hangingPunct="1">
              <a:buFont typeface="Wingdings" pitchFamily="2" charset="2"/>
              <a:buChar char="Ø"/>
            </a:pPr>
            <a:r>
              <a:rPr lang="es-AR" altLang="es-AR" sz="1700" dirty="0" smtClean="0">
                <a:latin typeface="Arial" charset="0"/>
                <a:cs typeface="Arial" charset="0"/>
              </a:rPr>
              <a:t>Directamente hacia los clientes</a:t>
            </a:r>
          </a:p>
          <a:p>
            <a:pPr lvl="1" algn="just" eaLnBrk="1" hangingPunct="1">
              <a:buFont typeface="Wingdings" pitchFamily="2" charset="2"/>
              <a:buChar char="Ø"/>
            </a:pPr>
            <a:endParaRPr lang="es-AR" altLang="es-AR" sz="2000" dirty="0" smtClean="0">
              <a:latin typeface="Arial" charset="0"/>
              <a:cs typeface="Arial" charset="0"/>
            </a:endParaRPr>
          </a:p>
          <a:p>
            <a:pPr lvl="1" algn="just" eaLnBrk="1" hangingPunct="1"/>
            <a:endParaRPr lang="es-AR" altLang="es-AR" sz="2000" dirty="0" smtClean="0">
              <a:latin typeface="Arial" charset="0"/>
              <a:cs typeface="Arial" charset="0"/>
            </a:endParaRPr>
          </a:p>
          <a:p>
            <a:pPr lvl="2" algn="just" eaLnBrk="1" hangingPunct="1"/>
            <a:endParaRPr lang="es-AR" altLang="es-AR" sz="1500" dirty="0">
              <a:latin typeface="Arial" charset="0"/>
              <a:cs typeface="Arial"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4088" y="1512168"/>
            <a:ext cx="3188578" cy="4509120"/>
          </a:xfrm>
          <a:prstGeom prst="rect">
            <a:avLst/>
          </a:prstGeom>
        </p:spPr>
      </p:pic>
    </p:spTree>
    <p:extLst>
      <p:ext uri="{BB962C8B-B14F-4D97-AF65-F5344CB8AC3E}">
        <p14:creationId xmlns:p14="http://schemas.microsoft.com/office/powerpoint/2010/main" val="41458379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Alcance del proyecto</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12776"/>
            <a:ext cx="7776864" cy="4752528"/>
          </a:xfrm>
        </p:spPr>
        <p:txBody>
          <a:bodyPr/>
          <a:lstStyle/>
          <a:p>
            <a:pPr algn="just" eaLnBrk="1" hangingPunct="1">
              <a:buFont typeface="Wingdings" pitchFamily="2" charset="2"/>
              <a:buChar char="Ø"/>
            </a:pPr>
            <a:r>
              <a:rPr lang="es-AR" altLang="es-AR" sz="2800" dirty="0" smtClean="0">
                <a:latin typeface="Arial" charset="0"/>
                <a:cs typeface="Arial" charset="0"/>
              </a:rPr>
              <a:t>Acceso de productos</a:t>
            </a:r>
          </a:p>
          <a:p>
            <a:pPr lvl="1" algn="just" eaLnBrk="1" hangingPunct="1">
              <a:buFont typeface="Wingdings" pitchFamily="2" charset="2"/>
              <a:buChar char="Ø"/>
            </a:pPr>
            <a:endParaRPr lang="es-AR" altLang="es-AR" sz="1600" dirty="0" smtClean="0">
              <a:latin typeface="Arial" charset="0"/>
              <a:cs typeface="Arial" charset="0"/>
            </a:endParaRPr>
          </a:p>
          <a:p>
            <a:pPr lvl="1" algn="just" eaLnBrk="1" hangingPunct="1">
              <a:buFont typeface="Wingdings" pitchFamily="2" charset="2"/>
              <a:buChar char="Ø"/>
            </a:pPr>
            <a:r>
              <a:rPr lang="es-AR" altLang="es-AR" sz="2000" dirty="0" smtClean="0">
                <a:latin typeface="Arial" charset="0"/>
                <a:cs typeface="Arial" charset="0"/>
              </a:rPr>
              <a:t>Tecnología</a:t>
            </a:r>
          </a:p>
          <a:p>
            <a:pPr lvl="2" algn="just" eaLnBrk="1" hangingPunct="1">
              <a:buFont typeface="Wingdings" pitchFamily="2" charset="2"/>
              <a:buChar char="Ø"/>
            </a:pPr>
            <a:r>
              <a:rPr lang="es-AR" altLang="es-AR" sz="1700" dirty="0" smtClean="0">
                <a:latin typeface="Arial" charset="0"/>
                <a:cs typeface="Arial" charset="0"/>
              </a:rPr>
              <a:t>Código de barras impreso en su caja</a:t>
            </a:r>
          </a:p>
          <a:p>
            <a:pPr lvl="2" algn="just" eaLnBrk="1" hangingPunct="1">
              <a:buFont typeface="Wingdings" pitchFamily="2" charset="2"/>
              <a:buChar char="Ø"/>
            </a:pPr>
            <a:r>
              <a:rPr lang="es-AR" altLang="es-AR" sz="1700" dirty="0" smtClean="0">
                <a:latin typeface="Arial" charset="0"/>
                <a:cs typeface="Arial" charset="0"/>
              </a:rPr>
              <a:t>Pistolas de lectura de Código de barras (para contingencia)</a:t>
            </a:r>
          </a:p>
          <a:p>
            <a:pPr lvl="2" algn="just" eaLnBrk="1" hangingPunct="1">
              <a:buFont typeface="Wingdings" pitchFamily="2" charset="2"/>
              <a:buChar char="Ø"/>
            </a:pPr>
            <a:r>
              <a:rPr lang="es-AR" altLang="es-AR" sz="1700" dirty="0" smtClean="0">
                <a:latin typeface="Arial" charset="0"/>
                <a:cs typeface="Arial" charset="0"/>
              </a:rPr>
              <a:t>TAG en las cajas con lectura por radiofrecuencia (RFID)</a:t>
            </a:r>
          </a:p>
          <a:p>
            <a:pPr lvl="2" algn="just" eaLnBrk="1" hangingPunct="1">
              <a:buFont typeface="Wingdings" pitchFamily="2" charset="2"/>
              <a:buChar char="Ø"/>
            </a:pPr>
            <a:r>
              <a:rPr lang="es-AR" altLang="es-AR" sz="1700" dirty="0" smtClean="0">
                <a:latin typeface="Arial" charset="0"/>
                <a:cs typeface="Arial" charset="0"/>
              </a:rPr>
              <a:t>Cinta transportadora con lector de TAG </a:t>
            </a:r>
          </a:p>
          <a:p>
            <a:pPr lvl="1" algn="just" eaLnBrk="1" hangingPunct="1">
              <a:buFont typeface="Wingdings" pitchFamily="2" charset="2"/>
              <a:buChar char="Ø"/>
            </a:pPr>
            <a:endParaRPr lang="es-AR" altLang="es-AR" sz="2000" dirty="0" smtClean="0">
              <a:latin typeface="Arial" charset="0"/>
              <a:cs typeface="Arial" charset="0"/>
            </a:endParaRPr>
          </a:p>
          <a:p>
            <a:pPr lvl="1" algn="just" eaLnBrk="1" hangingPunct="1">
              <a:buFont typeface="Wingdings" pitchFamily="2" charset="2"/>
              <a:buChar char="Ø"/>
            </a:pPr>
            <a:r>
              <a:rPr lang="es-AR" altLang="es-AR" sz="2000" dirty="0" smtClean="0">
                <a:latin typeface="Arial" charset="0"/>
                <a:cs typeface="Arial" charset="0"/>
              </a:rPr>
              <a:t>Objetivos</a:t>
            </a:r>
          </a:p>
          <a:p>
            <a:pPr lvl="2" algn="just" eaLnBrk="1" hangingPunct="1">
              <a:buFont typeface="Wingdings" pitchFamily="2" charset="2"/>
              <a:buChar char="Ø"/>
            </a:pPr>
            <a:r>
              <a:rPr lang="es-AR" altLang="es-AR" sz="1700" dirty="0" smtClean="0">
                <a:latin typeface="Arial" charset="0"/>
                <a:cs typeface="Arial" charset="0"/>
              </a:rPr>
              <a:t>Registrar y controlar los ingresos y egresos </a:t>
            </a:r>
          </a:p>
          <a:p>
            <a:pPr lvl="2" algn="just" eaLnBrk="1" hangingPunct="1">
              <a:buNone/>
            </a:pPr>
            <a:r>
              <a:rPr lang="es-AR" altLang="es-AR" sz="1700" dirty="0" smtClean="0">
                <a:latin typeface="Arial" charset="0"/>
                <a:cs typeface="Arial" charset="0"/>
              </a:rPr>
              <a:t>    de productos  y materia prima</a:t>
            </a:r>
          </a:p>
          <a:p>
            <a:pPr lvl="2" algn="just" eaLnBrk="1" hangingPunct="1">
              <a:buFont typeface="Wingdings" pitchFamily="2" charset="2"/>
              <a:buChar char="Ø"/>
            </a:pPr>
            <a:r>
              <a:rPr lang="es-AR" altLang="es-AR" sz="1700" dirty="0" smtClean="0">
                <a:latin typeface="Arial" charset="0"/>
                <a:cs typeface="Arial" charset="0"/>
              </a:rPr>
              <a:t>Lograr la trazabilidad de los productos y </a:t>
            </a:r>
          </a:p>
          <a:p>
            <a:pPr lvl="2" algn="just" eaLnBrk="1" hangingPunct="1">
              <a:buNone/>
            </a:pPr>
            <a:r>
              <a:rPr lang="es-AR" altLang="es-AR" sz="1700" dirty="0" smtClean="0">
                <a:latin typeface="Arial" charset="0"/>
                <a:cs typeface="Arial" charset="0"/>
              </a:rPr>
              <a:t>    materia prima</a:t>
            </a:r>
          </a:p>
          <a:p>
            <a:pPr lvl="2" algn="just" eaLnBrk="1" hangingPunct="1">
              <a:buFont typeface="Wingdings" pitchFamily="2" charset="2"/>
              <a:buChar char="Ø"/>
            </a:pPr>
            <a:r>
              <a:rPr lang="es-AR" altLang="es-AR" sz="1700" dirty="0" smtClean="0">
                <a:latin typeface="Arial" charset="0"/>
                <a:cs typeface="Arial" charset="0"/>
              </a:rPr>
              <a:t>Evitar la pérdida de productos y materia prima </a:t>
            </a:r>
          </a:p>
          <a:p>
            <a:pPr lvl="2" algn="just" eaLnBrk="1" hangingPunct="1">
              <a:buNone/>
            </a:pPr>
            <a:r>
              <a:rPr lang="es-AR" altLang="es-AR" sz="1700" dirty="0" smtClean="0">
                <a:latin typeface="Arial" charset="0"/>
                <a:cs typeface="Arial" charset="0"/>
              </a:rPr>
              <a:t>    durante el transporte</a:t>
            </a:r>
          </a:p>
          <a:p>
            <a:pPr lvl="1" algn="just" eaLnBrk="1" hangingPunct="1"/>
            <a:endParaRPr lang="es-AR" altLang="es-AR" sz="2000" dirty="0" smtClean="0">
              <a:latin typeface="Arial" charset="0"/>
              <a:cs typeface="Arial" charset="0"/>
            </a:endParaRPr>
          </a:p>
          <a:p>
            <a:pPr lvl="2" algn="just" eaLnBrk="1" hangingPunct="1"/>
            <a:endParaRPr lang="es-AR" altLang="es-AR" sz="1500" dirty="0">
              <a:latin typeface="Arial" charset="0"/>
              <a:cs typeface="Arial" charset="0"/>
            </a:endParaRPr>
          </a:p>
        </p:txBody>
      </p:sp>
      <p:pic>
        <p:nvPicPr>
          <p:cNvPr id="3074" name="Picture 2" descr="C:\Users\Vadu\Downloads\Tags.jpg"/>
          <p:cNvPicPr>
            <a:picLocks noChangeAspect="1" noChangeArrowheads="1"/>
          </p:cNvPicPr>
          <p:nvPr/>
        </p:nvPicPr>
        <p:blipFill>
          <a:blip r:embed="rId3"/>
          <a:srcRect/>
          <a:stretch>
            <a:fillRect/>
          </a:stretch>
        </p:blipFill>
        <p:spPr bwMode="auto">
          <a:xfrm>
            <a:off x="6500826" y="5429264"/>
            <a:ext cx="1643074" cy="988571"/>
          </a:xfrm>
          <a:prstGeom prst="rect">
            <a:avLst/>
          </a:prstGeom>
          <a:noFill/>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3019" y="620688"/>
            <a:ext cx="2679381" cy="3789039"/>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8422" y="2564904"/>
            <a:ext cx="3020042" cy="4270785"/>
          </a:xfrm>
          <a:prstGeom prst="rect">
            <a:avLst/>
          </a:prstGeom>
        </p:spPr>
      </p:pic>
    </p:spTree>
    <p:extLst>
      <p:ext uri="{BB962C8B-B14F-4D97-AF65-F5344CB8AC3E}">
        <p14:creationId xmlns:p14="http://schemas.microsoft.com/office/powerpoint/2010/main" val="41458379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Alcance del proyecto</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12776"/>
            <a:ext cx="7776864" cy="4752528"/>
          </a:xfrm>
        </p:spPr>
        <p:txBody>
          <a:bodyPr/>
          <a:lstStyle/>
          <a:p>
            <a:pPr algn="just" eaLnBrk="1" hangingPunct="1">
              <a:buFont typeface="Wingdings" pitchFamily="2" charset="2"/>
              <a:buChar char="Ø"/>
            </a:pPr>
            <a:r>
              <a:rPr lang="es-AR" altLang="es-AR" sz="2800" dirty="0" smtClean="0">
                <a:latin typeface="Arial" charset="0"/>
                <a:cs typeface="Arial" charset="0"/>
              </a:rPr>
              <a:t>Acceso de productos</a:t>
            </a:r>
          </a:p>
          <a:p>
            <a:pPr lvl="1" algn="just" eaLnBrk="1" hangingPunct="1">
              <a:buFont typeface="Wingdings" pitchFamily="2" charset="2"/>
              <a:buChar char="Ø"/>
            </a:pPr>
            <a:r>
              <a:rPr lang="es-AR" altLang="es-AR" sz="2000" dirty="0" smtClean="0">
                <a:latin typeface="Arial" charset="0"/>
                <a:cs typeface="Arial" charset="0"/>
              </a:rPr>
              <a:t>Usuarios</a:t>
            </a:r>
          </a:p>
          <a:p>
            <a:pPr lvl="2" algn="just" eaLnBrk="1" hangingPunct="1">
              <a:buFont typeface="Wingdings" pitchFamily="2" charset="2"/>
              <a:buChar char="Ø"/>
            </a:pPr>
            <a:r>
              <a:rPr lang="es-AR" altLang="es-AR" sz="1700" dirty="0" smtClean="0">
                <a:latin typeface="Arial" charset="0"/>
                <a:cs typeface="Arial" charset="0"/>
              </a:rPr>
              <a:t>Usuarios del área de </a:t>
            </a:r>
            <a:r>
              <a:rPr lang="es-AR" altLang="es-AR" sz="1800" dirty="0" smtClean="0">
                <a:latin typeface="Arial" charset="0"/>
                <a:cs typeface="Arial" charset="0"/>
              </a:rPr>
              <a:t>Logística</a:t>
            </a:r>
            <a:endParaRPr lang="es-AR" altLang="es-AR" sz="1700" dirty="0" smtClean="0">
              <a:latin typeface="Arial" charset="0"/>
              <a:cs typeface="Arial" charset="0"/>
            </a:endParaRPr>
          </a:p>
          <a:p>
            <a:pPr lvl="2" algn="just" eaLnBrk="1" hangingPunct="1">
              <a:buFont typeface="Wingdings" pitchFamily="2" charset="2"/>
              <a:buChar char="Ø"/>
            </a:pPr>
            <a:r>
              <a:rPr lang="es-AR" altLang="es-AR" sz="1700" dirty="0" smtClean="0">
                <a:latin typeface="Arial" charset="0"/>
                <a:cs typeface="Arial" charset="0"/>
              </a:rPr>
              <a:t>Usuarios del área de </a:t>
            </a:r>
            <a:r>
              <a:rPr lang="es-AR" altLang="es-AR" sz="1800" dirty="0" smtClean="0">
                <a:latin typeface="Arial" charset="0"/>
                <a:cs typeface="Arial" charset="0"/>
              </a:rPr>
              <a:t>Producción</a:t>
            </a:r>
          </a:p>
          <a:p>
            <a:pPr lvl="2" algn="just" eaLnBrk="1" hangingPunct="1">
              <a:buFont typeface="Wingdings" pitchFamily="2" charset="2"/>
              <a:buChar char="Ø"/>
            </a:pPr>
            <a:r>
              <a:rPr lang="es-AR" altLang="es-AR" sz="1700" dirty="0" smtClean="0">
                <a:latin typeface="Arial" charset="0"/>
                <a:cs typeface="Arial" charset="0"/>
              </a:rPr>
              <a:t>Usuarios del área de </a:t>
            </a:r>
            <a:r>
              <a:rPr lang="es-AR" altLang="es-AR" sz="1800" dirty="0" smtClean="0">
                <a:latin typeface="Arial" charset="0"/>
                <a:cs typeface="Arial" charset="0"/>
              </a:rPr>
              <a:t>Stock</a:t>
            </a:r>
            <a:endParaRPr lang="es-AR" altLang="es-AR" sz="1700" dirty="0" smtClean="0">
              <a:latin typeface="Arial" charset="0"/>
              <a:cs typeface="Arial" charset="0"/>
            </a:endParaRPr>
          </a:p>
          <a:p>
            <a:pPr lvl="1" algn="just" eaLnBrk="1" hangingPunct="1">
              <a:buFont typeface="Wingdings" pitchFamily="2" charset="2"/>
              <a:buChar char="Ø"/>
            </a:pPr>
            <a:r>
              <a:rPr lang="es-AR" altLang="es-AR" sz="2000" dirty="0" smtClean="0">
                <a:latin typeface="Arial" charset="0"/>
                <a:cs typeface="Arial" charset="0"/>
              </a:rPr>
              <a:t>Integraciones</a:t>
            </a:r>
          </a:p>
          <a:p>
            <a:pPr lvl="2" algn="just" eaLnBrk="1" hangingPunct="1">
              <a:buFont typeface="Wingdings" pitchFamily="2" charset="2"/>
              <a:buChar char="Ø"/>
            </a:pPr>
            <a:r>
              <a:rPr lang="es-AR" altLang="es-AR" sz="1700" dirty="0" smtClean="0">
                <a:latin typeface="Arial" charset="0"/>
                <a:cs typeface="Arial" charset="0"/>
              </a:rPr>
              <a:t>Con otros sistemas de Logística (ordenes de salida)</a:t>
            </a:r>
          </a:p>
          <a:p>
            <a:pPr lvl="2" algn="just" eaLnBrk="1" hangingPunct="1">
              <a:buFont typeface="Wingdings" pitchFamily="2" charset="2"/>
              <a:buChar char="Ø"/>
            </a:pPr>
            <a:r>
              <a:rPr lang="es-AR" altLang="es-AR" sz="1700" dirty="0" smtClean="0">
                <a:latin typeface="Arial" charset="0"/>
                <a:cs typeface="Arial" charset="0"/>
              </a:rPr>
              <a:t>Con otros sistemas de </a:t>
            </a:r>
            <a:r>
              <a:rPr lang="es-AR" altLang="es-AR" sz="1600" dirty="0" smtClean="0">
                <a:latin typeface="Arial" charset="0"/>
                <a:cs typeface="Arial" charset="0"/>
              </a:rPr>
              <a:t>Producción </a:t>
            </a:r>
            <a:r>
              <a:rPr lang="es-AR" altLang="es-AR" sz="1700" dirty="0" smtClean="0">
                <a:latin typeface="Arial" charset="0"/>
                <a:cs typeface="Arial" charset="0"/>
              </a:rPr>
              <a:t>(maestro de productos)</a:t>
            </a:r>
          </a:p>
          <a:p>
            <a:pPr lvl="2" algn="just" eaLnBrk="1" hangingPunct="1">
              <a:buFont typeface="Wingdings" pitchFamily="2" charset="2"/>
              <a:buChar char="Ø"/>
            </a:pPr>
            <a:r>
              <a:rPr lang="es-AR" altLang="es-AR" sz="1700" dirty="0" smtClean="0">
                <a:latin typeface="Arial" charset="0"/>
                <a:cs typeface="Arial" charset="0"/>
              </a:rPr>
              <a:t>Con otros sistemas de </a:t>
            </a:r>
            <a:r>
              <a:rPr lang="es-AR" altLang="es-AR" sz="1600" dirty="0" smtClean="0">
                <a:latin typeface="Arial" charset="0"/>
                <a:cs typeface="Arial" charset="0"/>
              </a:rPr>
              <a:t>Stock </a:t>
            </a:r>
            <a:r>
              <a:rPr lang="es-AR" altLang="es-AR" sz="1700" dirty="0" smtClean="0">
                <a:latin typeface="Arial" charset="0"/>
                <a:cs typeface="Arial" charset="0"/>
              </a:rPr>
              <a:t>(productos y materia prima disponible)</a:t>
            </a:r>
          </a:p>
          <a:p>
            <a:pPr lvl="2" algn="just" eaLnBrk="1" hangingPunct="1">
              <a:buFont typeface="Wingdings" pitchFamily="2" charset="2"/>
              <a:buChar char="Ø"/>
            </a:pPr>
            <a:endParaRPr lang="es-AR" altLang="es-AR" sz="1700" dirty="0" smtClean="0">
              <a:latin typeface="Arial" charset="0"/>
              <a:cs typeface="Arial" charset="0"/>
            </a:endParaRPr>
          </a:p>
          <a:p>
            <a:pPr lvl="1" algn="just" eaLnBrk="1" hangingPunct="1">
              <a:buFont typeface="Wingdings" pitchFamily="2" charset="2"/>
              <a:buChar char="Ø"/>
            </a:pPr>
            <a:r>
              <a:rPr lang="es-AR" altLang="es-AR" sz="2000" dirty="0" smtClean="0">
                <a:latin typeface="Arial" charset="0"/>
                <a:cs typeface="Arial" charset="0"/>
              </a:rPr>
              <a:t>Objetivos</a:t>
            </a:r>
          </a:p>
          <a:p>
            <a:pPr lvl="2" algn="just" eaLnBrk="1" hangingPunct="1">
              <a:buFont typeface="Wingdings" pitchFamily="2" charset="2"/>
              <a:buChar char="Ø"/>
            </a:pPr>
            <a:r>
              <a:rPr lang="es-AR" altLang="es-AR" sz="1700" dirty="0" smtClean="0">
                <a:latin typeface="Arial" charset="0"/>
                <a:cs typeface="Arial" charset="0"/>
              </a:rPr>
              <a:t>Obtener reportes y datos estadísticos de los ingresos y egresos</a:t>
            </a:r>
          </a:p>
          <a:p>
            <a:pPr lvl="2" algn="just" eaLnBrk="1" hangingPunct="1">
              <a:buFont typeface="Wingdings" pitchFamily="2" charset="2"/>
              <a:buChar char="Ø"/>
            </a:pPr>
            <a:endParaRPr lang="es-AR" altLang="es-AR" sz="1600" dirty="0" smtClean="0">
              <a:latin typeface="Arial" charset="0"/>
              <a:cs typeface="Arial" charset="0"/>
            </a:endParaRPr>
          </a:p>
          <a:p>
            <a:pPr lvl="1" algn="just" eaLnBrk="1" hangingPunct="1">
              <a:buFont typeface="Wingdings" pitchFamily="2" charset="2"/>
              <a:buChar char="Ø"/>
            </a:pPr>
            <a:endParaRPr lang="es-AR" altLang="es-AR" sz="2000" dirty="0" smtClean="0">
              <a:latin typeface="Arial" charset="0"/>
              <a:cs typeface="Arial" charset="0"/>
            </a:endParaRPr>
          </a:p>
          <a:p>
            <a:pPr lvl="1" algn="just" eaLnBrk="1" hangingPunct="1"/>
            <a:endParaRPr lang="es-AR" altLang="es-AR" sz="2000" dirty="0" smtClean="0">
              <a:latin typeface="Arial" charset="0"/>
              <a:cs typeface="Arial" charset="0"/>
            </a:endParaRPr>
          </a:p>
          <a:p>
            <a:pPr lvl="2" algn="just" eaLnBrk="1" hangingPunct="1"/>
            <a:endParaRPr lang="es-AR" altLang="es-AR" sz="1500" dirty="0">
              <a:latin typeface="Arial" charset="0"/>
              <a:cs typeface="Arial" charset="0"/>
            </a:endParaRPr>
          </a:p>
        </p:txBody>
      </p:sp>
    </p:spTree>
    <p:extLst>
      <p:ext uri="{BB962C8B-B14F-4D97-AF65-F5344CB8AC3E}">
        <p14:creationId xmlns:p14="http://schemas.microsoft.com/office/powerpoint/2010/main" val="41458379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980728"/>
            <a:ext cx="8229600" cy="795338"/>
          </a:xfrm>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Quienes somos</a:t>
            </a:r>
            <a:r>
              <a:rPr lang="es-AR" dirty="0" smtClean="0"/>
              <a:t/>
            </a:r>
            <a:br>
              <a:rPr lang="es-AR" dirty="0" smtClean="0"/>
            </a:br>
            <a:endParaRPr lang="es-AR" dirty="0"/>
          </a:p>
        </p:txBody>
      </p:sp>
      <p:sp>
        <p:nvSpPr>
          <p:cNvPr id="7171" name="2 Marcador de contenido"/>
          <p:cNvSpPr>
            <a:spLocks noGrp="1"/>
          </p:cNvSpPr>
          <p:nvPr>
            <p:ph idx="1"/>
          </p:nvPr>
        </p:nvSpPr>
        <p:spPr>
          <a:xfrm>
            <a:off x="528711" y="2033588"/>
            <a:ext cx="7859713" cy="4824412"/>
          </a:xfrm>
        </p:spPr>
        <p:txBody>
          <a:bodyPr/>
          <a:lstStyle/>
          <a:p>
            <a:pPr algn="just" eaLnBrk="1" hangingPunct="1">
              <a:buFont typeface="Wingdings" pitchFamily="2" charset="2"/>
              <a:buChar char="Ø"/>
            </a:pPr>
            <a:endParaRPr lang="es-AR" sz="2000" dirty="0" smtClean="0"/>
          </a:p>
          <a:p>
            <a:pPr algn="just" eaLnBrk="1" hangingPunct="1">
              <a:buFont typeface="Wingdings" pitchFamily="2" charset="2"/>
              <a:buChar char="Ø"/>
            </a:pPr>
            <a:r>
              <a:rPr lang="es-AR" sz="2000" dirty="0" smtClean="0">
                <a:latin typeface="Arial" panose="020B0604020202020204" pitchFamily="34" charset="0"/>
                <a:cs typeface="Arial" panose="020B0604020202020204" pitchFamily="34" charset="0"/>
              </a:rPr>
              <a:t>Somos una empresa de desarrollo de soluciones </a:t>
            </a:r>
            <a:r>
              <a:rPr lang="es-AR" sz="2000" dirty="0">
                <a:latin typeface="Arial" panose="020B0604020202020204" pitchFamily="34" charset="0"/>
                <a:cs typeface="Arial" panose="020B0604020202020204" pitchFamily="34" charset="0"/>
              </a:rPr>
              <a:t>de software a </a:t>
            </a:r>
            <a:r>
              <a:rPr lang="es-AR" sz="2000" dirty="0" smtClean="0">
                <a:latin typeface="Arial" panose="020B0604020202020204" pitchFamily="34" charset="0"/>
                <a:cs typeface="Arial" panose="020B0604020202020204" pitchFamily="34" charset="0"/>
              </a:rPr>
              <a:t>medida, al recibir los requerimientos </a:t>
            </a:r>
            <a:r>
              <a:rPr lang="es-AR" sz="2000" dirty="0">
                <a:latin typeface="Arial" panose="020B0604020202020204" pitchFamily="34" charset="0"/>
                <a:cs typeface="Arial" panose="020B0604020202020204" pitchFamily="34" charset="0"/>
              </a:rPr>
              <a:t>por parte del cliente, los mismos son analizados, estimados y presupuestados por nuestra empresa</a:t>
            </a:r>
            <a:r>
              <a:rPr lang="es-AR" sz="2000" dirty="0" smtClean="0">
                <a:latin typeface="Arial" panose="020B0604020202020204" pitchFamily="34" charset="0"/>
                <a:cs typeface="Arial" panose="020B0604020202020204" pitchFamily="34" charset="0"/>
              </a:rPr>
              <a:t>.</a:t>
            </a:r>
          </a:p>
          <a:p>
            <a:pPr algn="just" eaLnBrk="1" hangingPunct="1">
              <a:buFont typeface="Wingdings" pitchFamily="2" charset="2"/>
              <a:buChar char="Ø"/>
            </a:pPr>
            <a:r>
              <a:rPr lang="es-AR" altLang="es-AR" sz="2000" dirty="0" smtClean="0">
                <a:latin typeface="Arial" panose="020B0604020202020204" pitchFamily="34" charset="0"/>
                <a:cs typeface="Arial" panose="020B0604020202020204" pitchFamily="34" charset="0"/>
              </a:rPr>
              <a:t>Utilizamos para nuestras soluciones herramientas Open </a:t>
            </a:r>
            <a:r>
              <a:rPr lang="es-AR" altLang="es-AR" sz="2000" dirty="0" err="1" smtClean="0">
                <a:latin typeface="Arial" panose="020B0604020202020204" pitchFamily="34" charset="0"/>
                <a:cs typeface="Arial" panose="020B0604020202020204" pitchFamily="34" charset="0"/>
              </a:rPr>
              <a:t>Source</a:t>
            </a:r>
            <a:r>
              <a:rPr lang="es-AR" altLang="es-AR" sz="2000" dirty="0" smtClean="0">
                <a:latin typeface="Arial" panose="020B0604020202020204" pitchFamily="34" charset="0"/>
                <a:cs typeface="Arial" panose="020B0604020202020204" pitchFamily="34" charset="0"/>
              </a:rPr>
              <a:t> por:</a:t>
            </a:r>
          </a:p>
          <a:p>
            <a:pPr lvl="1" algn="just" eaLnBrk="1" hangingPunct="1">
              <a:buFont typeface="Wingdings" pitchFamily="2" charset="2"/>
              <a:buChar char="Ø"/>
            </a:pPr>
            <a:r>
              <a:rPr lang="es-AR" sz="1800" dirty="0" smtClean="0">
                <a:latin typeface="Arial" panose="020B0604020202020204" pitchFamily="34" charset="0"/>
                <a:cs typeface="Arial" panose="020B0604020202020204" pitchFamily="34" charset="0"/>
              </a:rPr>
              <a:t>Ser soluciones están altamente probadas y funcionales </a:t>
            </a:r>
          </a:p>
          <a:p>
            <a:pPr lvl="1" algn="just" eaLnBrk="1" hangingPunct="1">
              <a:buFont typeface="Wingdings" pitchFamily="2" charset="2"/>
              <a:buChar char="Ø"/>
            </a:pPr>
            <a:r>
              <a:rPr lang="es-AR" sz="1800" dirty="0" smtClean="0">
                <a:latin typeface="Arial" panose="020B0604020202020204" pitchFamily="34" charset="0"/>
                <a:cs typeface="Arial" panose="020B0604020202020204" pitchFamily="34" charset="0"/>
              </a:rPr>
              <a:t>Poseer Comunidades </a:t>
            </a:r>
            <a:r>
              <a:rPr lang="es-AR" sz="1800" dirty="0">
                <a:latin typeface="Arial" panose="020B0604020202020204" pitchFamily="34" charset="0"/>
                <a:cs typeface="Arial" panose="020B0604020202020204" pitchFamily="34" charset="0"/>
              </a:rPr>
              <a:t>muy activas donde se comparte </a:t>
            </a:r>
            <a:r>
              <a:rPr lang="es-AR" sz="1800" dirty="0" smtClean="0">
                <a:latin typeface="Arial" panose="020B0604020202020204" pitchFamily="34" charset="0"/>
                <a:cs typeface="Arial" panose="020B0604020202020204" pitchFamily="34" charset="0"/>
              </a:rPr>
              <a:t>conocimiento</a:t>
            </a:r>
          </a:p>
          <a:p>
            <a:pPr lvl="1" algn="just" eaLnBrk="1" hangingPunct="1">
              <a:buFont typeface="Wingdings" pitchFamily="2" charset="2"/>
              <a:buChar char="Ø"/>
            </a:pPr>
            <a:r>
              <a:rPr lang="es-AR" sz="1800" dirty="0">
                <a:latin typeface="Arial" panose="020B0604020202020204" pitchFamily="34" charset="0"/>
                <a:cs typeface="Arial" panose="020B0604020202020204" pitchFamily="34" charset="0"/>
              </a:rPr>
              <a:t>No </a:t>
            </a:r>
            <a:r>
              <a:rPr lang="es-AR" sz="1800" dirty="0" smtClean="0">
                <a:latin typeface="Arial" panose="020B0604020202020204" pitchFamily="34" charset="0"/>
                <a:cs typeface="Arial" panose="020B0604020202020204" pitchFamily="34" charset="0"/>
              </a:rPr>
              <a:t>poseer costos </a:t>
            </a:r>
            <a:r>
              <a:rPr lang="es-AR" sz="1800" dirty="0">
                <a:latin typeface="Arial" panose="020B0604020202020204" pitchFamily="34" charset="0"/>
                <a:cs typeface="Arial" panose="020B0604020202020204" pitchFamily="34" charset="0"/>
              </a:rPr>
              <a:t>de licencias, ni de </a:t>
            </a:r>
            <a:r>
              <a:rPr lang="es-AR" sz="1800" dirty="0" smtClean="0">
                <a:latin typeface="Arial" panose="020B0604020202020204" pitchFamily="34" charset="0"/>
                <a:cs typeface="Arial" panose="020B0604020202020204" pitchFamily="34" charset="0"/>
              </a:rPr>
              <a:t>mantenimientos logrando reducir el costo de instalación y configuración</a:t>
            </a:r>
          </a:p>
          <a:p>
            <a:pPr lvl="1" algn="just" eaLnBrk="1" hangingPunct="1">
              <a:buFont typeface="Wingdings" pitchFamily="2" charset="2"/>
              <a:buChar char="Ø"/>
            </a:pPr>
            <a:endParaRPr lang="es-AR" sz="1800" dirty="0" smtClean="0"/>
          </a:p>
          <a:p>
            <a:pPr lvl="1" algn="just" eaLnBrk="1" hangingPunct="1">
              <a:buFont typeface="Wingdings" pitchFamily="2" charset="2"/>
              <a:buChar char="Ø"/>
            </a:pPr>
            <a:endParaRPr lang="es-AR" sz="1800" dirty="0" smtClean="0"/>
          </a:p>
          <a:p>
            <a:pPr lvl="1" algn="just" eaLnBrk="1" hangingPunct="1">
              <a:buFont typeface="Wingdings" pitchFamily="2" charset="2"/>
              <a:buChar char="Ø"/>
            </a:pPr>
            <a:endParaRPr lang="es-AR" sz="1800" dirty="0" smtClean="0"/>
          </a:p>
          <a:p>
            <a:pPr lvl="1" algn="just" eaLnBrk="1" hangingPunct="1">
              <a:buFont typeface="Wingdings" pitchFamily="2" charset="2"/>
              <a:buChar char="Ø"/>
            </a:pPr>
            <a:endParaRPr lang="es-AR" altLang="es-AR" sz="1800" dirty="0">
              <a:latin typeface="Arial" charset="0"/>
              <a:cs typeface="Arial" charset="0"/>
            </a:endParaRPr>
          </a:p>
          <a:p>
            <a:pPr algn="just" eaLnBrk="1" hangingPunct="1"/>
            <a:endParaRPr lang="es-AR" altLang="es-AR" sz="2000" dirty="0">
              <a:latin typeface="Arial" charset="0"/>
              <a:cs typeface="Arial" charset="0"/>
            </a:endParaRPr>
          </a:p>
          <a:p>
            <a:pPr eaLnBrk="1" hangingPunct="1"/>
            <a:endParaRPr lang="es-AR" altLang="es-AR" dirty="0" smtClean="0"/>
          </a:p>
          <a:p>
            <a:pPr eaLnBrk="1" hangingPunct="1">
              <a:buFont typeface="Wingdings 2" pitchFamily="18" charset="2"/>
              <a:buNone/>
            </a:pPr>
            <a:endParaRPr lang="es-AR" altLang="es-AR" dirty="0" smtClean="0"/>
          </a:p>
        </p:txBody>
      </p:sp>
      <p:pic>
        <p:nvPicPr>
          <p:cNvPr id="5" name="4 Imagen"/>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419872" y="1242055"/>
            <a:ext cx="2016224" cy="960924"/>
          </a:xfrm>
          <a:prstGeom prst="rect">
            <a:avLst/>
          </a:prstGeom>
        </p:spPr>
      </p:pic>
    </p:spTree>
    <p:extLst>
      <p:ext uri="{BB962C8B-B14F-4D97-AF65-F5344CB8AC3E}">
        <p14:creationId xmlns:p14="http://schemas.microsoft.com/office/powerpoint/2010/main" val="4515110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Alcance del proyecto</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12776"/>
            <a:ext cx="7776864" cy="4752528"/>
          </a:xfrm>
        </p:spPr>
        <p:txBody>
          <a:bodyPr/>
          <a:lstStyle/>
          <a:p>
            <a:pPr algn="just" eaLnBrk="1" hangingPunct="1">
              <a:buFont typeface="Wingdings" pitchFamily="2" charset="2"/>
              <a:buChar char="Ø"/>
            </a:pPr>
            <a:r>
              <a:rPr lang="es-AR" altLang="es-AR" sz="2800" dirty="0" smtClean="0">
                <a:latin typeface="Arial" charset="0"/>
                <a:cs typeface="Arial" charset="0"/>
              </a:rPr>
              <a:t>Registro de incidentes</a:t>
            </a:r>
          </a:p>
          <a:p>
            <a:pPr lvl="1" algn="just" eaLnBrk="1" hangingPunct="1">
              <a:buFont typeface="Wingdings" pitchFamily="2" charset="2"/>
              <a:buChar char="Ø"/>
            </a:pPr>
            <a:r>
              <a:rPr lang="es-AR" altLang="es-AR" sz="2000" dirty="0" smtClean="0">
                <a:latin typeface="Arial" charset="0"/>
                <a:cs typeface="Arial" charset="0"/>
              </a:rPr>
              <a:t>Son situaciones o eventos de seguridad que puedan surgir durante el control de acceso para los distintos módulos.</a:t>
            </a:r>
          </a:p>
          <a:p>
            <a:pPr lvl="1" algn="just" eaLnBrk="1" hangingPunct="1">
              <a:buFont typeface="Wingdings" pitchFamily="2" charset="2"/>
              <a:buChar char="Ø"/>
            </a:pPr>
            <a:r>
              <a:rPr lang="es-AR" altLang="es-AR" sz="2000" dirty="0" smtClean="0">
                <a:latin typeface="Arial" charset="0"/>
                <a:cs typeface="Arial" charset="0"/>
              </a:rPr>
              <a:t>Categoría de incidente</a:t>
            </a:r>
          </a:p>
          <a:p>
            <a:pPr lvl="2" algn="just" eaLnBrk="1" hangingPunct="1">
              <a:buFont typeface="Wingdings" pitchFamily="2" charset="2"/>
              <a:buChar char="Ø"/>
            </a:pPr>
            <a:r>
              <a:rPr lang="es-AR" altLang="es-AR" sz="1700" dirty="0" smtClean="0">
                <a:latin typeface="Arial" charset="0"/>
                <a:cs typeface="Arial" charset="0"/>
              </a:rPr>
              <a:t>Persona no registrada y no autorizada dentro de las instalaciones</a:t>
            </a:r>
          </a:p>
          <a:p>
            <a:pPr lvl="2" algn="just" eaLnBrk="1" hangingPunct="1">
              <a:buFont typeface="Wingdings" pitchFamily="2" charset="2"/>
              <a:buChar char="Ø"/>
            </a:pPr>
            <a:r>
              <a:rPr lang="es-AR" altLang="es-AR" sz="1700" dirty="0" smtClean="0">
                <a:latin typeface="Arial" charset="0"/>
                <a:cs typeface="Arial" charset="0"/>
              </a:rPr>
              <a:t>Persona no registrada y autorizada dentro de las instalaciones</a:t>
            </a:r>
          </a:p>
          <a:p>
            <a:pPr lvl="2" algn="just" eaLnBrk="1" hangingPunct="1">
              <a:buFont typeface="Wingdings" pitchFamily="2" charset="2"/>
              <a:buChar char="Ø"/>
            </a:pPr>
            <a:r>
              <a:rPr lang="es-AR" altLang="es-AR" sz="1700" dirty="0" smtClean="0">
                <a:latin typeface="Arial" charset="0"/>
                <a:cs typeface="Arial" charset="0"/>
              </a:rPr>
              <a:t>Persona registrada sin tarjeta</a:t>
            </a:r>
          </a:p>
          <a:p>
            <a:pPr lvl="2" algn="just" eaLnBrk="1" hangingPunct="1">
              <a:buFont typeface="Wingdings" pitchFamily="2" charset="2"/>
              <a:buChar char="Ø"/>
            </a:pPr>
            <a:r>
              <a:rPr lang="es-AR" altLang="es-AR" sz="1700" dirty="0" smtClean="0">
                <a:latin typeface="Arial" charset="0"/>
                <a:cs typeface="Arial" charset="0"/>
              </a:rPr>
              <a:t>Vehículo no registrado y no autorizado dentro de las instalaciones</a:t>
            </a:r>
          </a:p>
          <a:p>
            <a:pPr lvl="2" algn="just" eaLnBrk="1" hangingPunct="1">
              <a:buFont typeface="Wingdings" pitchFamily="2" charset="2"/>
              <a:buChar char="Ø"/>
            </a:pPr>
            <a:r>
              <a:rPr lang="es-AR" altLang="es-AR" sz="1700" dirty="0" smtClean="0">
                <a:latin typeface="Arial" charset="0"/>
                <a:cs typeface="Arial" charset="0"/>
              </a:rPr>
              <a:t>Vehículo no registrado y autorizado dentro de las instalaciones</a:t>
            </a:r>
          </a:p>
          <a:p>
            <a:pPr lvl="2" algn="just" eaLnBrk="1" hangingPunct="1">
              <a:buFont typeface="Wingdings" pitchFamily="2" charset="2"/>
              <a:buChar char="Ø"/>
            </a:pPr>
            <a:r>
              <a:rPr lang="es-AR" altLang="es-AR" sz="1700" dirty="0" smtClean="0">
                <a:latin typeface="Arial" charset="0"/>
                <a:cs typeface="Arial" charset="0"/>
              </a:rPr>
              <a:t>Vehículo registrada sin </a:t>
            </a:r>
            <a:r>
              <a:rPr lang="es-AR" altLang="es-AR" sz="1700" dirty="0" err="1" smtClean="0">
                <a:latin typeface="Arial" charset="0"/>
                <a:cs typeface="Arial" charset="0"/>
              </a:rPr>
              <a:t>tag</a:t>
            </a:r>
            <a:endParaRPr lang="es-AR" altLang="es-AR" sz="1700" dirty="0" smtClean="0">
              <a:latin typeface="Arial" charset="0"/>
              <a:cs typeface="Arial" charset="0"/>
            </a:endParaRPr>
          </a:p>
          <a:p>
            <a:pPr lvl="2" algn="just" eaLnBrk="1" hangingPunct="1">
              <a:buFont typeface="Wingdings" pitchFamily="2" charset="2"/>
              <a:buChar char="Ø"/>
            </a:pPr>
            <a:r>
              <a:rPr lang="es-AR" altLang="es-AR" sz="1700" dirty="0" smtClean="0">
                <a:latin typeface="Arial" charset="0"/>
                <a:cs typeface="Arial" charset="0"/>
              </a:rPr>
              <a:t>Producto o materia prima no registrado y no autorizado dentro de las instalaciones</a:t>
            </a:r>
          </a:p>
          <a:p>
            <a:pPr lvl="2" algn="just" eaLnBrk="1" hangingPunct="1">
              <a:buFont typeface="Wingdings" pitchFamily="2" charset="2"/>
              <a:buChar char="Ø"/>
            </a:pPr>
            <a:r>
              <a:rPr lang="es-AR" altLang="es-AR" sz="1700" dirty="0" smtClean="0">
                <a:latin typeface="Arial" charset="0"/>
                <a:cs typeface="Arial" charset="0"/>
              </a:rPr>
              <a:t>Producto o materia prima no registrado y autorizado dentro de las instalaciones</a:t>
            </a:r>
          </a:p>
          <a:p>
            <a:pPr lvl="2" algn="just" eaLnBrk="1" hangingPunct="1">
              <a:buFont typeface="Wingdings" pitchFamily="2" charset="2"/>
              <a:buChar char="Ø"/>
            </a:pPr>
            <a:r>
              <a:rPr lang="es-AR" altLang="es-AR" sz="1700" dirty="0" smtClean="0">
                <a:latin typeface="Arial" charset="0"/>
                <a:cs typeface="Arial" charset="0"/>
              </a:rPr>
              <a:t>Producto registrado sin </a:t>
            </a:r>
            <a:r>
              <a:rPr lang="es-AR" altLang="es-AR" sz="1700" dirty="0" err="1" smtClean="0">
                <a:latin typeface="Arial" charset="0"/>
                <a:cs typeface="Arial" charset="0"/>
              </a:rPr>
              <a:t>tag</a:t>
            </a:r>
            <a:endParaRPr lang="es-AR" altLang="es-AR" sz="1700" dirty="0" smtClean="0">
              <a:latin typeface="Arial" charset="0"/>
              <a:cs typeface="Arial" charset="0"/>
            </a:endParaRPr>
          </a:p>
          <a:p>
            <a:pPr lvl="2" algn="just" eaLnBrk="1" hangingPunct="1">
              <a:buFont typeface="Wingdings" pitchFamily="2" charset="2"/>
              <a:buChar char="Ø"/>
            </a:pPr>
            <a:r>
              <a:rPr lang="es-AR" altLang="es-AR" sz="1700" dirty="0" smtClean="0">
                <a:latin typeface="Arial" charset="0"/>
                <a:cs typeface="Arial" charset="0"/>
              </a:rPr>
              <a:t>Materia prima sin código de barra</a:t>
            </a:r>
          </a:p>
          <a:p>
            <a:pPr lvl="1" algn="just" eaLnBrk="1" hangingPunct="1">
              <a:buFont typeface="Wingdings" pitchFamily="2" charset="2"/>
              <a:buChar char="Ø"/>
            </a:pPr>
            <a:endParaRPr lang="es-AR" altLang="es-AR" sz="2000" dirty="0" smtClean="0">
              <a:latin typeface="Arial" charset="0"/>
              <a:cs typeface="Arial" charset="0"/>
            </a:endParaRPr>
          </a:p>
          <a:p>
            <a:pPr lvl="1" algn="just" eaLnBrk="1" hangingPunct="1"/>
            <a:endParaRPr lang="es-AR" altLang="es-AR" sz="2000" dirty="0" smtClean="0">
              <a:latin typeface="Arial" charset="0"/>
              <a:cs typeface="Arial" charset="0"/>
            </a:endParaRPr>
          </a:p>
          <a:p>
            <a:pPr lvl="2" algn="just" eaLnBrk="1" hangingPunct="1"/>
            <a:endParaRPr lang="es-AR" altLang="es-AR" sz="1500" dirty="0">
              <a:latin typeface="Arial" charset="0"/>
              <a:cs typeface="Arial" charset="0"/>
            </a:endParaRPr>
          </a:p>
        </p:txBody>
      </p:sp>
    </p:spTree>
    <p:extLst>
      <p:ext uri="{BB962C8B-B14F-4D97-AF65-F5344CB8AC3E}">
        <p14:creationId xmlns:p14="http://schemas.microsoft.com/office/powerpoint/2010/main" val="41458379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C:\Users\Vadu\Downloads\Tango.gif"/>
          <p:cNvPicPr>
            <a:picLocks noChangeAspect="1" noChangeArrowheads="1"/>
          </p:cNvPicPr>
          <p:nvPr/>
        </p:nvPicPr>
        <p:blipFill>
          <a:blip r:embed="rId2"/>
          <a:srcRect/>
          <a:stretch>
            <a:fillRect/>
          </a:stretch>
        </p:blipFill>
        <p:spPr bwMode="auto">
          <a:xfrm>
            <a:off x="5072066" y="3214687"/>
            <a:ext cx="2445976" cy="1785950"/>
          </a:xfrm>
          <a:prstGeom prst="rect">
            <a:avLst/>
          </a:prstGeom>
          <a:noFill/>
        </p:spPr>
      </p:pic>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Alcance del proyecto</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12776"/>
            <a:ext cx="7776864" cy="4752528"/>
          </a:xfrm>
        </p:spPr>
        <p:txBody>
          <a:bodyPr/>
          <a:lstStyle/>
          <a:p>
            <a:pPr algn="just" eaLnBrk="1" hangingPunct="1">
              <a:buFont typeface="Wingdings" pitchFamily="2" charset="2"/>
              <a:buChar char="Ø"/>
            </a:pPr>
            <a:r>
              <a:rPr lang="es-AR" altLang="es-AR" sz="2800" dirty="0" smtClean="0">
                <a:latin typeface="Arial" charset="0"/>
                <a:cs typeface="Arial" charset="0"/>
              </a:rPr>
              <a:t>Interfaz con sistema Tango</a:t>
            </a:r>
          </a:p>
          <a:p>
            <a:pPr lvl="1" algn="just" eaLnBrk="1" hangingPunct="1">
              <a:buFont typeface="Wingdings" pitchFamily="2" charset="2"/>
              <a:buChar char="Ø"/>
            </a:pPr>
            <a:r>
              <a:rPr lang="es-AR" altLang="es-AR" sz="2000" dirty="0" smtClean="0">
                <a:latin typeface="Arial" charset="0"/>
                <a:cs typeface="Arial" charset="0"/>
              </a:rPr>
              <a:t>Interactuará con otras aplicaciones existentes en la empresa</a:t>
            </a:r>
          </a:p>
          <a:p>
            <a:pPr lvl="2" algn="just" eaLnBrk="1" hangingPunct="1">
              <a:buFont typeface="Wingdings" pitchFamily="2" charset="2"/>
              <a:buChar char="Ø"/>
            </a:pPr>
            <a:r>
              <a:rPr lang="es-AR" altLang="es-AR" sz="1700" dirty="0" smtClean="0">
                <a:latin typeface="Arial" charset="0"/>
                <a:cs typeface="Arial" charset="0"/>
              </a:rPr>
              <a:t>Para la obtención de los maestros de datos</a:t>
            </a:r>
          </a:p>
          <a:p>
            <a:pPr lvl="2" algn="just" eaLnBrk="1" hangingPunct="1">
              <a:buFont typeface="Wingdings" pitchFamily="2" charset="2"/>
              <a:buChar char="Ø"/>
            </a:pPr>
            <a:r>
              <a:rPr lang="es-AR" altLang="es-AR" sz="1700" dirty="0" smtClean="0">
                <a:latin typeface="Arial" charset="0"/>
                <a:cs typeface="Arial" charset="0"/>
              </a:rPr>
              <a:t>Todos los datos del sistema Tango están centralizados en la oficina central de Buenos Aires</a:t>
            </a:r>
          </a:p>
          <a:p>
            <a:pPr lvl="2" algn="just" eaLnBrk="1" hangingPunct="1">
              <a:buFont typeface="Wingdings" pitchFamily="2" charset="2"/>
              <a:buChar char="Ø"/>
            </a:pPr>
            <a:endParaRPr lang="es-AR" altLang="es-AR" sz="1600" dirty="0" smtClean="0">
              <a:latin typeface="Arial" charset="0"/>
              <a:cs typeface="Arial" charset="0"/>
            </a:endParaRPr>
          </a:p>
          <a:p>
            <a:pPr lvl="2" algn="just" eaLnBrk="1" hangingPunct="1">
              <a:buFont typeface="Wingdings" pitchFamily="2" charset="2"/>
              <a:buChar char="Ø"/>
            </a:pPr>
            <a:endParaRPr lang="es-AR" altLang="es-AR" sz="1600" dirty="0" smtClean="0">
              <a:latin typeface="Arial" charset="0"/>
              <a:cs typeface="Arial" charset="0"/>
            </a:endParaRPr>
          </a:p>
          <a:p>
            <a:pPr lvl="2" algn="just" eaLnBrk="1" hangingPunct="1">
              <a:buFont typeface="Wingdings" pitchFamily="2" charset="2"/>
              <a:buChar char="Ø"/>
            </a:pPr>
            <a:endParaRPr lang="es-AR" altLang="es-AR" sz="1600" dirty="0" smtClean="0">
              <a:latin typeface="Arial" charset="0"/>
              <a:cs typeface="Arial" charset="0"/>
            </a:endParaRPr>
          </a:p>
          <a:p>
            <a:pPr lvl="1" algn="just" eaLnBrk="1" hangingPunct="1">
              <a:buFont typeface="Wingdings" pitchFamily="2" charset="2"/>
              <a:buChar char="Ø"/>
            </a:pPr>
            <a:r>
              <a:rPr lang="es-AR" altLang="es-AR" sz="2000" dirty="0" smtClean="0">
                <a:latin typeface="Arial" charset="0"/>
                <a:cs typeface="Arial" charset="0"/>
              </a:rPr>
              <a:t>Las integraciones detectadas</a:t>
            </a:r>
          </a:p>
          <a:p>
            <a:pPr lvl="2" algn="just" eaLnBrk="1" hangingPunct="1">
              <a:buFont typeface="Wingdings" pitchFamily="2" charset="2"/>
              <a:buChar char="Ø"/>
            </a:pPr>
            <a:r>
              <a:rPr lang="es-AR" altLang="es-AR" sz="1700" dirty="0" smtClean="0">
                <a:latin typeface="Arial" charset="0"/>
                <a:cs typeface="Arial" charset="0"/>
              </a:rPr>
              <a:t>Con el módulo producción</a:t>
            </a:r>
          </a:p>
          <a:p>
            <a:pPr lvl="3" algn="just" eaLnBrk="1" hangingPunct="1">
              <a:buFont typeface="Wingdings" pitchFamily="2" charset="2"/>
              <a:buChar char="Ø"/>
            </a:pPr>
            <a:r>
              <a:rPr lang="es-AR" altLang="es-AR" sz="1500" dirty="0" smtClean="0">
                <a:latin typeface="Arial" charset="0"/>
                <a:cs typeface="Arial" charset="0"/>
              </a:rPr>
              <a:t>Productos existentes</a:t>
            </a:r>
          </a:p>
          <a:p>
            <a:pPr lvl="2" algn="just" eaLnBrk="1" hangingPunct="1">
              <a:buFont typeface="Wingdings" pitchFamily="2" charset="2"/>
              <a:buChar char="Ø"/>
            </a:pPr>
            <a:r>
              <a:rPr lang="es-AR" altLang="es-AR" sz="1700" dirty="0" smtClean="0">
                <a:latin typeface="Arial" charset="0"/>
                <a:cs typeface="Arial" charset="0"/>
              </a:rPr>
              <a:t>Con el módulo de stock de productos terminados</a:t>
            </a:r>
          </a:p>
          <a:p>
            <a:pPr lvl="3" algn="just" eaLnBrk="1" hangingPunct="1">
              <a:buFont typeface="Wingdings" pitchFamily="2" charset="2"/>
              <a:buChar char="Ø"/>
            </a:pPr>
            <a:r>
              <a:rPr lang="es-AR" altLang="es-AR" sz="1500" dirty="0" smtClean="0">
                <a:latin typeface="Arial" charset="0"/>
                <a:cs typeface="Arial" charset="0"/>
              </a:rPr>
              <a:t>Productos fabricados en Stock</a:t>
            </a:r>
          </a:p>
          <a:p>
            <a:pPr lvl="2" algn="just" eaLnBrk="1" hangingPunct="1">
              <a:buFont typeface="Wingdings" pitchFamily="2" charset="2"/>
              <a:buChar char="Ø"/>
            </a:pPr>
            <a:r>
              <a:rPr lang="es-AR" altLang="es-AR" sz="1700" dirty="0" smtClean="0">
                <a:latin typeface="Arial" charset="0"/>
                <a:cs typeface="Arial" charset="0"/>
              </a:rPr>
              <a:t>Con el módulo de recursos humanos para la nómina del personal</a:t>
            </a:r>
          </a:p>
          <a:p>
            <a:pPr lvl="3" algn="just" eaLnBrk="1" hangingPunct="1">
              <a:buFont typeface="Wingdings" pitchFamily="2" charset="2"/>
              <a:buChar char="Ø"/>
            </a:pPr>
            <a:r>
              <a:rPr lang="es-AR" altLang="es-AR" sz="1500" dirty="0" smtClean="0">
                <a:latin typeface="Arial" charset="0"/>
                <a:cs typeface="Arial" charset="0"/>
              </a:rPr>
              <a:t>Personal de la empresa</a:t>
            </a:r>
          </a:p>
          <a:p>
            <a:pPr lvl="2" algn="just" eaLnBrk="1" hangingPunct="1">
              <a:buFont typeface="Wingdings" pitchFamily="2" charset="2"/>
              <a:buChar char="Ø"/>
            </a:pPr>
            <a:endParaRPr lang="es-AR" altLang="es-AR" sz="1600" dirty="0" smtClean="0">
              <a:latin typeface="Arial" charset="0"/>
              <a:cs typeface="Arial" charset="0"/>
            </a:endParaRPr>
          </a:p>
          <a:p>
            <a:pPr lvl="1" algn="just" eaLnBrk="1" hangingPunct="1">
              <a:buFont typeface="Wingdings" pitchFamily="2" charset="2"/>
              <a:buChar char="Ø"/>
            </a:pPr>
            <a:endParaRPr lang="es-AR" altLang="es-AR" sz="2000" dirty="0" smtClean="0">
              <a:latin typeface="Arial" charset="0"/>
              <a:cs typeface="Arial" charset="0"/>
            </a:endParaRPr>
          </a:p>
          <a:p>
            <a:pPr lvl="1" algn="just" eaLnBrk="1" hangingPunct="1"/>
            <a:endParaRPr lang="es-AR" altLang="es-AR" sz="2000" dirty="0" smtClean="0">
              <a:latin typeface="Arial" charset="0"/>
              <a:cs typeface="Arial" charset="0"/>
            </a:endParaRPr>
          </a:p>
          <a:p>
            <a:pPr lvl="2" algn="just" eaLnBrk="1" hangingPunct="1"/>
            <a:endParaRPr lang="es-AR" altLang="es-AR" sz="1500" dirty="0">
              <a:latin typeface="Arial" charset="0"/>
              <a:cs typeface="Arial" charset="0"/>
            </a:endParaRPr>
          </a:p>
        </p:txBody>
      </p:sp>
    </p:spTree>
    <p:extLst>
      <p:ext uri="{BB962C8B-B14F-4D97-AF65-F5344CB8AC3E}">
        <p14:creationId xmlns:p14="http://schemas.microsoft.com/office/powerpoint/2010/main" val="41458379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Alcance del proyecto</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12776"/>
            <a:ext cx="7776864" cy="4752528"/>
          </a:xfrm>
        </p:spPr>
        <p:txBody>
          <a:bodyPr/>
          <a:lstStyle/>
          <a:p>
            <a:pPr algn="just" eaLnBrk="1" hangingPunct="1">
              <a:buFont typeface="Wingdings" pitchFamily="2" charset="2"/>
              <a:buChar char="Ø"/>
            </a:pPr>
            <a:r>
              <a:rPr lang="es-AR" altLang="es-AR" sz="2800" dirty="0" smtClean="0">
                <a:latin typeface="Arial" charset="0"/>
                <a:cs typeface="Arial" charset="0"/>
              </a:rPr>
              <a:t>Salidas del sistema para </a:t>
            </a:r>
            <a:r>
              <a:rPr lang="es-AR" altLang="es-AR" sz="2800" dirty="0" err="1" smtClean="0">
                <a:latin typeface="Arial" charset="0"/>
                <a:cs typeface="Arial" charset="0"/>
              </a:rPr>
              <a:t>interfacear</a:t>
            </a:r>
            <a:r>
              <a:rPr lang="es-AR" altLang="es-AR" sz="2800" dirty="0" smtClean="0">
                <a:latin typeface="Arial" charset="0"/>
                <a:cs typeface="Arial" charset="0"/>
              </a:rPr>
              <a:t> </a:t>
            </a:r>
          </a:p>
          <a:p>
            <a:pPr lvl="1" algn="just" eaLnBrk="1" hangingPunct="1">
              <a:buFont typeface="Wingdings" pitchFamily="2" charset="2"/>
              <a:buChar char="Ø"/>
            </a:pPr>
            <a:r>
              <a:rPr lang="es-AR" altLang="es-AR" sz="2000" dirty="0" smtClean="0">
                <a:latin typeface="Arial" charset="0"/>
                <a:cs typeface="Arial" charset="0"/>
              </a:rPr>
              <a:t>Ingresos y egresos del personal</a:t>
            </a:r>
          </a:p>
          <a:p>
            <a:pPr lvl="2" algn="just" eaLnBrk="1" hangingPunct="1">
              <a:buFont typeface="Wingdings" pitchFamily="2" charset="2"/>
              <a:buChar char="Ø"/>
            </a:pPr>
            <a:r>
              <a:rPr lang="es-AR" altLang="es-AR" sz="1700" dirty="0" smtClean="0">
                <a:latin typeface="Arial" charset="0"/>
                <a:cs typeface="Arial" charset="0"/>
              </a:rPr>
              <a:t>Con el módulo de recursos humanos: archivo CSV</a:t>
            </a:r>
          </a:p>
          <a:p>
            <a:pPr lvl="1" algn="just" eaLnBrk="1" hangingPunct="1">
              <a:buFont typeface="Wingdings" pitchFamily="2" charset="2"/>
              <a:buChar char="Ø"/>
            </a:pPr>
            <a:r>
              <a:rPr lang="es-AR" altLang="es-AR" sz="2000" dirty="0" smtClean="0">
                <a:latin typeface="Arial" charset="0"/>
                <a:cs typeface="Arial" charset="0"/>
              </a:rPr>
              <a:t>Ingresos y egresos de productos</a:t>
            </a:r>
          </a:p>
          <a:p>
            <a:pPr lvl="2" algn="just" eaLnBrk="1" hangingPunct="1">
              <a:buFont typeface="Wingdings" pitchFamily="2" charset="2"/>
              <a:buChar char="Ø"/>
            </a:pPr>
            <a:r>
              <a:rPr lang="es-AR" altLang="es-AR" sz="1700" dirty="0" smtClean="0">
                <a:latin typeface="Arial" charset="0"/>
                <a:cs typeface="Arial" charset="0"/>
              </a:rPr>
              <a:t>Con el módulo de stock de productos terminados: archivo CSV</a:t>
            </a:r>
          </a:p>
          <a:p>
            <a:pPr lvl="1" algn="just" eaLnBrk="1" hangingPunct="1">
              <a:buFont typeface="Wingdings" pitchFamily="2" charset="2"/>
              <a:buChar char="Ø"/>
            </a:pPr>
            <a:r>
              <a:rPr lang="es-AR" altLang="es-AR" sz="2000" dirty="0" smtClean="0">
                <a:latin typeface="Arial" charset="0"/>
                <a:cs typeface="Arial" charset="0"/>
              </a:rPr>
              <a:t>Ordenes de ingresos y egresos de productos</a:t>
            </a:r>
          </a:p>
          <a:p>
            <a:pPr lvl="2" algn="just" eaLnBrk="1" hangingPunct="1">
              <a:buFont typeface="Wingdings" pitchFamily="2" charset="2"/>
              <a:buChar char="Ø"/>
            </a:pPr>
            <a:r>
              <a:rPr lang="es-AR" altLang="es-AR" sz="1700" dirty="0" smtClean="0">
                <a:latin typeface="Arial" charset="0"/>
                <a:cs typeface="Arial" charset="0"/>
              </a:rPr>
              <a:t>Con el módulo de Logística: archivo CSV</a:t>
            </a:r>
          </a:p>
          <a:p>
            <a:pPr lvl="2" algn="just" eaLnBrk="1" hangingPunct="1">
              <a:buFont typeface="Wingdings" pitchFamily="2" charset="2"/>
              <a:buChar char="Ø"/>
            </a:pPr>
            <a:endParaRPr lang="es-AR" altLang="es-AR" sz="1700" dirty="0" smtClean="0">
              <a:latin typeface="Arial" charset="0"/>
              <a:cs typeface="Arial" charset="0"/>
            </a:endParaRPr>
          </a:p>
          <a:p>
            <a:pPr lvl="2" algn="just" eaLnBrk="1" hangingPunct="1">
              <a:buFont typeface="Wingdings" pitchFamily="2" charset="2"/>
              <a:buChar char="Ø"/>
            </a:pPr>
            <a:endParaRPr lang="es-AR" altLang="es-AR" sz="1600" dirty="0" smtClean="0">
              <a:latin typeface="Arial" charset="0"/>
              <a:cs typeface="Arial" charset="0"/>
            </a:endParaRPr>
          </a:p>
          <a:p>
            <a:pPr lvl="1" algn="just" eaLnBrk="1" hangingPunct="1">
              <a:buFont typeface="Wingdings" pitchFamily="2" charset="2"/>
              <a:buChar char="Ø"/>
            </a:pPr>
            <a:endParaRPr lang="es-AR" altLang="es-AR" sz="2000" dirty="0" smtClean="0">
              <a:latin typeface="Arial" charset="0"/>
              <a:cs typeface="Arial" charset="0"/>
            </a:endParaRPr>
          </a:p>
          <a:p>
            <a:pPr lvl="1" algn="just" eaLnBrk="1" hangingPunct="1"/>
            <a:endParaRPr lang="es-AR" altLang="es-AR" sz="2000" dirty="0" smtClean="0">
              <a:latin typeface="Arial" charset="0"/>
              <a:cs typeface="Arial" charset="0"/>
            </a:endParaRPr>
          </a:p>
          <a:p>
            <a:pPr lvl="2" algn="just" eaLnBrk="1" hangingPunct="1"/>
            <a:endParaRPr lang="es-AR" altLang="es-AR" sz="1500" dirty="0">
              <a:latin typeface="Arial" charset="0"/>
              <a:cs typeface="Arial" charset="0"/>
            </a:endParaRPr>
          </a:p>
        </p:txBody>
      </p:sp>
      <p:pic>
        <p:nvPicPr>
          <p:cNvPr id="6146" name="Picture 2" descr="C:\Users\Vadu\Downloads\csv.png"/>
          <p:cNvPicPr>
            <a:picLocks noChangeAspect="1" noChangeArrowheads="1"/>
          </p:cNvPicPr>
          <p:nvPr/>
        </p:nvPicPr>
        <p:blipFill>
          <a:blip r:embed="rId2"/>
          <a:srcRect/>
          <a:stretch>
            <a:fillRect/>
          </a:stretch>
        </p:blipFill>
        <p:spPr bwMode="auto">
          <a:xfrm>
            <a:off x="5715008" y="3643314"/>
            <a:ext cx="3000396" cy="3000396"/>
          </a:xfrm>
          <a:prstGeom prst="rect">
            <a:avLst/>
          </a:prstGeom>
          <a:noFill/>
        </p:spPr>
      </p:pic>
    </p:spTree>
    <p:extLst>
      <p:ext uri="{BB962C8B-B14F-4D97-AF65-F5344CB8AC3E}">
        <p14:creationId xmlns:p14="http://schemas.microsoft.com/office/powerpoint/2010/main" val="41458379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692696"/>
            <a:ext cx="8229600" cy="1143000"/>
          </a:xfrm>
        </p:spPr>
        <p:txBody>
          <a:bodyPr>
            <a:normAutofit fontScale="90000"/>
          </a:bodyPr>
          <a:lstStyle/>
          <a:p>
            <a:pPr eaLnBrk="1" fontAlgn="auto" hangingPunct="1">
              <a:spcAft>
                <a:spcPts val="0"/>
              </a:spcAft>
              <a:defRPr/>
            </a:pPr>
            <a:r>
              <a:rPr lang="es-AR" sz="4000" dirty="0">
                <a:latin typeface="Arial" pitchFamily="34" charset="0"/>
                <a:cs typeface="Arial" pitchFamily="34" charset="0"/>
              </a:rPr>
              <a:t>Arquitectura de </a:t>
            </a:r>
            <a:r>
              <a:rPr lang="es-AR" sz="4000" dirty="0" smtClean="0">
                <a:latin typeface="Arial" pitchFamily="34" charset="0"/>
                <a:cs typeface="Arial" pitchFamily="34" charset="0"/>
              </a:rPr>
              <a:t>HW/SW</a:t>
            </a:r>
            <a:r>
              <a:rPr lang="es-AR" sz="3100" dirty="0" smtClean="0">
                <a:latin typeface="Arial" pitchFamily="34" charset="0"/>
                <a:cs typeface="Arial" pitchFamily="34" charset="0"/>
              </a:rPr>
              <a:t/>
            </a:r>
            <a:br>
              <a:rPr lang="es-AR" sz="3100" dirty="0" smtClean="0">
                <a:latin typeface="Arial" pitchFamily="34" charset="0"/>
                <a:cs typeface="Arial" pitchFamily="34" charset="0"/>
              </a:rPr>
            </a:br>
            <a:r>
              <a:rPr lang="es-AR" sz="2200" dirty="0" smtClean="0">
                <a:latin typeface="Arial" pitchFamily="34" charset="0"/>
                <a:cs typeface="Arial" pitchFamily="34" charset="0"/>
              </a:rPr>
              <a:t>Alta Disponibilidad</a:t>
            </a:r>
            <a:r>
              <a:rPr lang="es-AR" dirty="0" smtClean="0"/>
              <a:t/>
            </a:r>
            <a:br>
              <a:rPr lang="es-AR" dirty="0" smtClean="0"/>
            </a:br>
            <a:endParaRPr lang="es-AR" dirty="0"/>
          </a:p>
        </p:txBody>
      </p:sp>
      <p:sp>
        <p:nvSpPr>
          <p:cNvPr id="3" name="2 Marcador de contenido"/>
          <p:cNvSpPr>
            <a:spLocks noGrp="1"/>
          </p:cNvSpPr>
          <p:nvPr>
            <p:ph idx="1"/>
          </p:nvPr>
        </p:nvSpPr>
        <p:spPr>
          <a:xfrm>
            <a:off x="395536" y="1700808"/>
            <a:ext cx="8229600" cy="4389437"/>
          </a:xfrm>
        </p:spPr>
        <p:txBody>
          <a:bodyPr/>
          <a:lstStyle/>
          <a:p>
            <a:pPr algn="just" eaLnBrk="1" hangingPunct="1"/>
            <a:r>
              <a:rPr lang="es-AR" altLang="es-AR" sz="2000" dirty="0" smtClean="0">
                <a:latin typeface="Arial" charset="0"/>
                <a:cs typeface="Arial" charset="0"/>
              </a:rPr>
              <a:t>Minimizar </a:t>
            </a:r>
            <a:r>
              <a:rPr lang="es-AR" altLang="es-AR" sz="2000" dirty="0" err="1" smtClean="0">
                <a:latin typeface="Arial" charset="0"/>
                <a:cs typeface="Arial" charset="0"/>
              </a:rPr>
              <a:t>Downtime</a:t>
            </a:r>
            <a:r>
              <a:rPr lang="es-AR" altLang="es-AR" sz="2000" dirty="0" smtClean="0">
                <a:latin typeface="Arial" charset="0"/>
                <a:cs typeface="Arial" charset="0"/>
              </a:rPr>
              <a:t> del sistema</a:t>
            </a:r>
          </a:p>
          <a:p>
            <a:pPr algn="just" eaLnBrk="1" hangingPunct="1"/>
            <a:r>
              <a:rPr lang="es-AR" altLang="es-AR" sz="2000" dirty="0" smtClean="0">
                <a:latin typeface="Arial" charset="0"/>
                <a:cs typeface="Arial" charset="0"/>
              </a:rPr>
              <a:t>Redundancia:</a:t>
            </a:r>
          </a:p>
          <a:p>
            <a:pPr lvl="1" algn="just" eaLnBrk="1" hangingPunct="1"/>
            <a:r>
              <a:rPr lang="es-AR" altLang="es-AR" sz="1800" dirty="0" smtClean="0">
                <a:latin typeface="Arial" charset="0"/>
                <a:cs typeface="Arial" charset="0"/>
              </a:rPr>
              <a:t>de Procesos</a:t>
            </a:r>
          </a:p>
          <a:p>
            <a:pPr lvl="1" algn="just" eaLnBrk="1" hangingPunct="1"/>
            <a:r>
              <a:rPr lang="es-AR" altLang="es-AR" sz="1800" dirty="0">
                <a:latin typeface="Arial" charset="0"/>
                <a:cs typeface="Arial" charset="0"/>
              </a:rPr>
              <a:t>de Servidores</a:t>
            </a:r>
          </a:p>
          <a:p>
            <a:pPr lvl="1" algn="just" eaLnBrk="1" hangingPunct="1"/>
            <a:r>
              <a:rPr lang="es-AR" altLang="es-AR" sz="1800" dirty="0">
                <a:latin typeface="Arial" charset="0"/>
                <a:cs typeface="Arial" charset="0"/>
              </a:rPr>
              <a:t>de Almacenamiento</a:t>
            </a:r>
          </a:p>
          <a:p>
            <a:pPr lvl="1" algn="just" eaLnBrk="1" hangingPunct="1"/>
            <a:r>
              <a:rPr lang="es-AR" altLang="es-AR" sz="1800" dirty="0">
                <a:latin typeface="Arial" charset="0"/>
                <a:cs typeface="Arial" charset="0"/>
              </a:rPr>
              <a:t>de Red</a:t>
            </a:r>
          </a:p>
          <a:p>
            <a:pPr lvl="1" algn="just" eaLnBrk="1" hangingPunct="1"/>
            <a:r>
              <a:rPr lang="es-AR" altLang="es-AR" sz="1800" dirty="0">
                <a:latin typeface="Arial" charset="0"/>
                <a:cs typeface="Arial" charset="0"/>
              </a:rPr>
              <a:t>de Servicio de </a:t>
            </a:r>
            <a:r>
              <a:rPr lang="es-AR" altLang="es-AR" sz="1800" dirty="0" smtClean="0">
                <a:latin typeface="Arial" charset="0"/>
                <a:cs typeface="Arial" charset="0"/>
              </a:rPr>
              <a:t>Internet</a:t>
            </a:r>
          </a:p>
          <a:p>
            <a:pPr lvl="1" algn="just" eaLnBrk="1" hangingPunct="1"/>
            <a:r>
              <a:rPr lang="es-AR" altLang="es-AR" sz="1800" dirty="0" smtClean="0">
                <a:latin typeface="Arial" charset="0"/>
                <a:cs typeface="Arial" charset="0"/>
              </a:rPr>
              <a:t>de fuentes de energía</a:t>
            </a:r>
            <a:endParaRPr lang="es-AR" altLang="es-AR" sz="1800" dirty="0">
              <a:latin typeface="Arial" charset="0"/>
              <a:cs typeface="Arial" charset="0"/>
            </a:endParaRPr>
          </a:p>
          <a:p>
            <a:pPr algn="just" eaLnBrk="1" hangingPunct="1"/>
            <a:r>
              <a:rPr lang="es-AR" altLang="es-AR" sz="2000" dirty="0" smtClean="0">
                <a:latin typeface="Arial" charset="0"/>
                <a:cs typeface="Arial" charset="0"/>
              </a:rPr>
              <a:t>Respaldo de recursos críticos</a:t>
            </a:r>
          </a:p>
          <a:p>
            <a:pPr lvl="1" algn="just" eaLnBrk="1" hangingPunct="1"/>
            <a:r>
              <a:rPr lang="es-AR" altLang="es-AR" sz="1800" dirty="0" smtClean="0">
                <a:latin typeface="Arial" charset="0"/>
                <a:cs typeface="Arial" charset="0"/>
              </a:rPr>
              <a:t>Base de Datos</a:t>
            </a:r>
          </a:p>
          <a:p>
            <a:pPr lvl="1" algn="just" eaLnBrk="1" hangingPunct="1"/>
            <a:r>
              <a:rPr lang="es-AR" altLang="es-AR" sz="1800" dirty="0" smtClean="0">
                <a:latin typeface="Arial" charset="0"/>
                <a:cs typeface="Arial" charset="0"/>
              </a:rPr>
              <a:t>Documentación</a:t>
            </a:r>
          </a:p>
          <a:p>
            <a:pPr algn="just" eaLnBrk="1" hangingPunct="1"/>
            <a:r>
              <a:rPr lang="es-AR" altLang="es-AR" sz="2000" dirty="0" smtClean="0">
                <a:latin typeface="Arial" charset="0"/>
                <a:cs typeface="Arial" charset="0"/>
              </a:rPr>
              <a:t>Monitoreo de fallos</a:t>
            </a:r>
          </a:p>
          <a:p>
            <a:pPr algn="just" eaLnBrk="1" hangingPunct="1"/>
            <a:r>
              <a:rPr lang="es-AR" altLang="es-AR" sz="2000" dirty="0" smtClean="0">
                <a:latin typeface="Arial" charset="0"/>
                <a:cs typeface="Arial" charset="0"/>
              </a:rPr>
              <a:t>Probar planes de Contingencia</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304" y="548680"/>
            <a:ext cx="2758058" cy="275805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048" y="3789040"/>
            <a:ext cx="3576556" cy="1800200"/>
          </a:xfrm>
          <a:prstGeom prst="rect">
            <a:avLst/>
          </a:prstGeom>
        </p:spPr>
      </p:pic>
    </p:spTree>
    <p:extLst>
      <p:ext uri="{BB962C8B-B14F-4D97-AF65-F5344CB8AC3E}">
        <p14:creationId xmlns:p14="http://schemas.microsoft.com/office/powerpoint/2010/main" val="18788969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692696"/>
            <a:ext cx="8229600" cy="1143000"/>
          </a:xfrm>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Arquitectura de HW/SW</a:t>
            </a:r>
            <a:r>
              <a:rPr lang="es-AR" sz="3100" dirty="0" smtClean="0">
                <a:latin typeface="Arial" pitchFamily="34" charset="0"/>
                <a:cs typeface="Arial" pitchFamily="34" charset="0"/>
              </a:rPr>
              <a:t/>
            </a:r>
            <a:br>
              <a:rPr lang="es-AR" sz="3100" dirty="0" smtClean="0">
                <a:latin typeface="Arial" pitchFamily="34" charset="0"/>
                <a:cs typeface="Arial" pitchFamily="34" charset="0"/>
              </a:rPr>
            </a:br>
            <a:r>
              <a:rPr lang="es-AR" sz="2200" dirty="0" smtClean="0">
                <a:latin typeface="Arial" pitchFamily="34" charset="0"/>
                <a:cs typeface="Arial" pitchFamily="34" charset="0"/>
              </a:rPr>
              <a:t>Software de Base</a:t>
            </a:r>
            <a:r>
              <a:rPr lang="es-AR" dirty="0" smtClean="0"/>
              <a:t/>
            </a:r>
            <a:br>
              <a:rPr lang="es-AR" dirty="0" smtClean="0"/>
            </a:br>
            <a:endParaRPr lang="es-AR" dirty="0"/>
          </a:p>
        </p:txBody>
      </p:sp>
      <p:sp>
        <p:nvSpPr>
          <p:cNvPr id="3" name="2 Marcador de contenido"/>
          <p:cNvSpPr>
            <a:spLocks noGrp="1"/>
          </p:cNvSpPr>
          <p:nvPr>
            <p:ph idx="1"/>
          </p:nvPr>
        </p:nvSpPr>
        <p:spPr>
          <a:xfrm>
            <a:off x="395536" y="1628800"/>
            <a:ext cx="8229600" cy="4389437"/>
          </a:xfrm>
        </p:spPr>
        <p:txBody>
          <a:bodyPr/>
          <a:lstStyle/>
          <a:p>
            <a:pPr algn="just" eaLnBrk="1" hangingPunct="1">
              <a:buFont typeface="Wingdings" pitchFamily="2" charset="2"/>
              <a:buChar char="Ø"/>
            </a:pPr>
            <a:r>
              <a:rPr lang="es-AR" altLang="es-AR" sz="2000" dirty="0" smtClean="0">
                <a:latin typeface="Arial" charset="0"/>
                <a:cs typeface="Arial" charset="0"/>
              </a:rPr>
              <a:t>Debian </a:t>
            </a:r>
            <a:endParaRPr lang="es-AR" altLang="es-AR" sz="2000" dirty="0">
              <a:latin typeface="Arial" charset="0"/>
              <a:cs typeface="Arial" charset="0"/>
            </a:endParaRPr>
          </a:p>
          <a:p>
            <a:pPr lvl="1" algn="just" eaLnBrk="1" hangingPunct="1">
              <a:buFont typeface="Wingdings" pitchFamily="2" charset="2"/>
              <a:buChar char="Ø"/>
            </a:pPr>
            <a:r>
              <a:rPr lang="es-AR" altLang="es-AR" sz="1800" dirty="0" smtClean="0">
                <a:latin typeface="Arial" charset="0"/>
                <a:cs typeface="Arial" charset="0"/>
              </a:rPr>
              <a:t>SO largamente usado en servidores</a:t>
            </a:r>
          </a:p>
          <a:p>
            <a:pPr lvl="1" algn="just" eaLnBrk="1" hangingPunct="1">
              <a:buFont typeface="Wingdings" pitchFamily="2" charset="2"/>
              <a:buChar char="Ø"/>
            </a:pPr>
            <a:r>
              <a:rPr lang="es-AR" altLang="es-AR" sz="1800" dirty="0" smtClean="0">
                <a:latin typeface="Arial" charset="0"/>
                <a:cs typeface="Arial" charset="0"/>
              </a:rPr>
              <a:t>Mantenido </a:t>
            </a:r>
            <a:r>
              <a:rPr lang="es-AR" altLang="es-AR" sz="1800" dirty="0">
                <a:latin typeface="Arial" charset="0"/>
                <a:cs typeface="Arial" charset="0"/>
              </a:rPr>
              <a:t>por </a:t>
            </a:r>
            <a:r>
              <a:rPr lang="es-AR" altLang="es-AR" sz="1800" dirty="0" smtClean="0">
                <a:latin typeface="Arial" charset="0"/>
                <a:cs typeface="Arial" charset="0"/>
              </a:rPr>
              <a:t>usuarios de la comunidad</a:t>
            </a:r>
            <a:endParaRPr lang="es-AR" altLang="es-AR" sz="1800" dirty="0">
              <a:latin typeface="Arial" charset="0"/>
              <a:cs typeface="Arial" charset="0"/>
            </a:endParaRPr>
          </a:p>
          <a:p>
            <a:pPr lvl="1" algn="just" eaLnBrk="1" hangingPunct="1">
              <a:buFont typeface="Wingdings" pitchFamily="2" charset="2"/>
              <a:buChar char="Ø"/>
            </a:pPr>
            <a:r>
              <a:rPr lang="es-AR" altLang="es-AR" sz="1800" dirty="0">
                <a:latin typeface="Arial" charset="0"/>
                <a:cs typeface="Arial" charset="0"/>
              </a:rPr>
              <a:t>Facilidad de actualización</a:t>
            </a:r>
          </a:p>
          <a:p>
            <a:pPr lvl="1" algn="just" eaLnBrk="1" hangingPunct="1">
              <a:buFont typeface="Wingdings" pitchFamily="2" charset="2"/>
              <a:buChar char="Ø"/>
            </a:pPr>
            <a:r>
              <a:rPr lang="es-AR" altLang="es-AR" sz="1800" dirty="0">
                <a:latin typeface="Arial" charset="0"/>
                <a:cs typeface="Arial" charset="0"/>
              </a:rPr>
              <a:t>Reconocido como </a:t>
            </a:r>
            <a:r>
              <a:rPr lang="es-AR" altLang="es-AR" sz="1800" dirty="0" smtClean="0">
                <a:latin typeface="Arial" charset="0"/>
                <a:cs typeface="Arial" charset="0"/>
              </a:rPr>
              <a:t>uno de los SO </a:t>
            </a:r>
            <a:r>
              <a:rPr lang="es-AR" altLang="es-AR" sz="1800" dirty="0">
                <a:latin typeface="Arial" charset="0"/>
                <a:cs typeface="Arial" charset="0"/>
              </a:rPr>
              <a:t>Open </a:t>
            </a:r>
            <a:r>
              <a:rPr lang="es-AR" altLang="es-AR" sz="1800" dirty="0" err="1">
                <a:latin typeface="Arial" charset="0"/>
                <a:cs typeface="Arial" charset="0"/>
              </a:rPr>
              <a:t>Source</a:t>
            </a:r>
            <a:r>
              <a:rPr lang="es-AR" altLang="es-AR" sz="1800" dirty="0">
                <a:latin typeface="Arial" charset="0"/>
                <a:cs typeface="Arial" charset="0"/>
              </a:rPr>
              <a:t> </a:t>
            </a:r>
            <a:r>
              <a:rPr lang="es-AR" altLang="es-AR" sz="1800" dirty="0" smtClean="0">
                <a:latin typeface="Arial" charset="0"/>
                <a:cs typeface="Arial" charset="0"/>
              </a:rPr>
              <a:t>más </a:t>
            </a:r>
            <a:r>
              <a:rPr lang="es-AR" altLang="es-AR" sz="1800" dirty="0">
                <a:latin typeface="Arial" charset="0"/>
                <a:cs typeface="Arial" charset="0"/>
              </a:rPr>
              <a:t>estable</a:t>
            </a:r>
          </a:p>
          <a:p>
            <a:pPr lvl="1" algn="just" eaLnBrk="1" hangingPunct="1">
              <a:buFont typeface="Wingdings" pitchFamily="2" charset="2"/>
              <a:buChar char="Ø"/>
            </a:pPr>
            <a:endParaRPr lang="es-AR" altLang="es-AR" sz="1800" dirty="0">
              <a:latin typeface="Arial" charset="0"/>
              <a:cs typeface="Arial" charset="0"/>
            </a:endParaRPr>
          </a:p>
          <a:p>
            <a:pPr algn="just" eaLnBrk="1" hangingPunct="1">
              <a:buFont typeface="Wingdings" pitchFamily="2" charset="2"/>
              <a:buChar char="Ø"/>
            </a:pPr>
            <a:r>
              <a:rPr lang="es-AR" altLang="es-AR" sz="2000" dirty="0" err="1" smtClean="0">
                <a:latin typeface="Arial" charset="0"/>
                <a:cs typeface="Arial" charset="0"/>
              </a:rPr>
              <a:t>HeartBeat</a:t>
            </a:r>
            <a:r>
              <a:rPr lang="es-AR" altLang="es-AR" sz="2000" dirty="0" smtClean="0">
                <a:latin typeface="Arial" charset="0"/>
                <a:cs typeface="Arial" charset="0"/>
              </a:rPr>
              <a:t> HA</a:t>
            </a:r>
          </a:p>
          <a:p>
            <a:pPr lvl="1" algn="just" eaLnBrk="1" hangingPunct="1">
              <a:buFont typeface="Wingdings" pitchFamily="2" charset="2"/>
              <a:buChar char="Ø"/>
            </a:pPr>
            <a:r>
              <a:rPr lang="es-AR" altLang="es-AR" sz="1800" dirty="0">
                <a:latin typeface="Arial" charset="0"/>
                <a:cs typeface="Arial" charset="0"/>
              </a:rPr>
              <a:t>Solución Open </a:t>
            </a:r>
            <a:r>
              <a:rPr lang="es-AR" altLang="es-AR" sz="1800" dirty="0" err="1">
                <a:latin typeface="Arial" charset="0"/>
                <a:cs typeface="Arial" charset="0"/>
              </a:rPr>
              <a:t>Source</a:t>
            </a:r>
            <a:r>
              <a:rPr lang="es-AR" altLang="es-AR" sz="1800" dirty="0">
                <a:latin typeface="Arial" charset="0"/>
                <a:cs typeface="Arial" charset="0"/>
              </a:rPr>
              <a:t> que provee Infraestructura de </a:t>
            </a:r>
            <a:r>
              <a:rPr lang="es-AR" altLang="es-AR" sz="1800" dirty="0" err="1" smtClean="0">
                <a:latin typeface="Arial" charset="0"/>
                <a:cs typeface="Arial" charset="0"/>
              </a:rPr>
              <a:t>Cluster</a:t>
            </a:r>
            <a:endParaRPr lang="es-AR" altLang="es-AR" sz="1800" dirty="0" smtClean="0">
              <a:latin typeface="Arial" charset="0"/>
              <a:cs typeface="Arial" charset="0"/>
            </a:endParaRPr>
          </a:p>
          <a:p>
            <a:pPr lvl="1" algn="just" eaLnBrk="1" hangingPunct="1">
              <a:buFont typeface="Wingdings" pitchFamily="2" charset="2"/>
              <a:buChar char="Ø"/>
            </a:pPr>
            <a:r>
              <a:rPr lang="es-AR" altLang="es-AR" sz="1800" dirty="0" smtClean="0">
                <a:latin typeface="Arial" charset="0"/>
                <a:cs typeface="Arial" charset="0"/>
              </a:rPr>
              <a:t>Permite a los nodos saber el estado de presencia</a:t>
            </a:r>
          </a:p>
          <a:p>
            <a:pPr marL="393700" lvl="1" indent="0" algn="just" eaLnBrk="1" hangingPunct="1">
              <a:buNone/>
            </a:pPr>
            <a:endParaRPr lang="es-AR" altLang="es-AR" sz="1800" dirty="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Apache </a:t>
            </a:r>
            <a:r>
              <a:rPr lang="es-AR" altLang="es-AR" sz="2000" dirty="0" err="1" smtClean="0">
                <a:latin typeface="Arial" charset="0"/>
                <a:cs typeface="Arial" charset="0"/>
              </a:rPr>
              <a:t>WebServer</a:t>
            </a:r>
            <a:endParaRPr lang="es-AR" altLang="es-AR" sz="2000" dirty="0">
              <a:latin typeface="Arial" charset="0"/>
              <a:cs typeface="Arial" charset="0"/>
            </a:endParaRPr>
          </a:p>
          <a:p>
            <a:pPr lvl="1" algn="just" eaLnBrk="1" hangingPunct="1">
              <a:buFont typeface="Wingdings" pitchFamily="2" charset="2"/>
              <a:buChar char="Ø"/>
            </a:pPr>
            <a:r>
              <a:rPr lang="es-AR" altLang="es-AR" sz="1800" dirty="0" smtClean="0">
                <a:latin typeface="Arial" charset="0"/>
                <a:cs typeface="Arial" charset="0"/>
              </a:rPr>
              <a:t>Gran soporte de la comunidad</a:t>
            </a:r>
            <a:endParaRPr lang="es-AR" altLang="es-AR" sz="1800" dirty="0">
              <a:latin typeface="Arial" charset="0"/>
              <a:cs typeface="Arial" charset="0"/>
            </a:endParaRPr>
          </a:p>
          <a:p>
            <a:pPr lvl="1" algn="just" eaLnBrk="1" hangingPunct="1">
              <a:buFont typeface="Wingdings" pitchFamily="2" charset="2"/>
              <a:buChar char="Ø"/>
            </a:pPr>
            <a:r>
              <a:rPr lang="es-AR" altLang="es-AR" sz="1800" dirty="0" err="1" smtClean="0">
                <a:latin typeface="Arial" charset="0"/>
                <a:cs typeface="Arial" charset="0"/>
              </a:rPr>
              <a:t>WebServer</a:t>
            </a:r>
            <a:r>
              <a:rPr lang="es-AR" altLang="es-AR" sz="1800" dirty="0" smtClean="0">
                <a:latin typeface="Arial" charset="0"/>
                <a:cs typeface="Arial" charset="0"/>
              </a:rPr>
              <a:t> más utilizado actualmente</a:t>
            </a:r>
            <a:endParaRPr lang="es-AR" altLang="es-AR" sz="1800" dirty="0">
              <a:latin typeface="Arial" charset="0"/>
              <a:cs typeface="Arial" charset="0"/>
            </a:endParaRPr>
          </a:p>
          <a:p>
            <a:pPr marL="393700" lvl="1" indent="0" algn="just" eaLnBrk="1" hangingPunct="1">
              <a:buNone/>
            </a:pPr>
            <a:endParaRPr lang="es-AR" altLang="es-AR" sz="1800" dirty="0">
              <a:latin typeface="Arial" charset="0"/>
              <a:cs typeface="Arial"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781" y="3284984"/>
            <a:ext cx="1523810" cy="152381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2361" y="620688"/>
            <a:ext cx="1740649" cy="187220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770" y="5211930"/>
            <a:ext cx="1403832" cy="1338320"/>
          </a:xfrm>
          <a:prstGeom prst="rect">
            <a:avLst/>
          </a:prstGeom>
        </p:spPr>
      </p:pic>
    </p:spTree>
    <p:extLst>
      <p:ext uri="{BB962C8B-B14F-4D97-AF65-F5344CB8AC3E}">
        <p14:creationId xmlns:p14="http://schemas.microsoft.com/office/powerpoint/2010/main" val="5671802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692696"/>
            <a:ext cx="8229600" cy="1143000"/>
          </a:xfrm>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Arquitectura de HW/SW</a:t>
            </a:r>
            <a:r>
              <a:rPr lang="es-AR" sz="3100" dirty="0" smtClean="0">
                <a:latin typeface="Arial" pitchFamily="34" charset="0"/>
                <a:cs typeface="Arial" pitchFamily="34" charset="0"/>
              </a:rPr>
              <a:t/>
            </a:r>
            <a:br>
              <a:rPr lang="es-AR" sz="3100" dirty="0" smtClean="0">
                <a:latin typeface="Arial" pitchFamily="34" charset="0"/>
                <a:cs typeface="Arial" pitchFamily="34" charset="0"/>
              </a:rPr>
            </a:br>
            <a:r>
              <a:rPr lang="es-AR" sz="2200" dirty="0" smtClean="0">
                <a:latin typeface="Arial" pitchFamily="34" charset="0"/>
                <a:cs typeface="Arial" pitchFamily="34" charset="0"/>
              </a:rPr>
              <a:t>Base de Datos y Lenguaje</a:t>
            </a:r>
            <a:r>
              <a:rPr lang="es-AR" dirty="0" smtClean="0"/>
              <a:t/>
            </a:r>
            <a:br>
              <a:rPr lang="es-AR" dirty="0" smtClean="0"/>
            </a:br>
            <a:endParaRPr lang="es-AR" dirty="0"/>
          </a:p>
        </p:txBody>
      </p:sp>
      <p:sp>
        <p:nvSpPr>
          <p:cNvPr id="3" name="2 Marcador de contenido"/>
          <p:cNvSpPr>
            <a:spLocks noGrp="1"/>
          </p:cNvSpPr>
          <p:nvPr>
            <p:ph idx="1"/>
          </p:nvPr>
        </p:nvSpPr>
        <p:spPr>
          <a:xfrm>
            <a:off x="395536" y="1700808"/>
            <a:ext cx="8229600" cy="4389437"/>
          </a:xfrm>
        </p:spPr>
        <p:txBody>
          <a:bodyPr/>
          <a:lstStyle/>
          <a:p>
            <a:pPr algn="just" eaLnBrk="1" hangingPunct="1">
              <a:buFont typeface="Wingdings" pitchFamily="2" charset="2"/>
              <a:buChar char="Ø"/>
            </a:pPr>
            <a:endParaRPr lang="en-US" sz="2000" dirty="0" smtClean="0">
              <a:latin typeface="Arial" charset="0"/>
              <a:cs typeface="Arial" charset="0"/>
            </a:endParaRPr>
          </a:p>
          <a:p>
            <a:pPr algn="just" eaLnBrk="1" hangingPunct="1">
              <a:buFont typeface="Wingdings" pitchFamily="2" charset="2"/>
              <a:buChar char="Ø"/>
            </a:pPr>
            <a:r>
              <a:rPr lang="en-US" sz="2000" dirty="0" err="1" smtClean="0">
                <a:latin typeface="Arial" charset="0"/>
                <a:cs typeface="Arial" charset="0"/>
              </a:rPr>
              <a:t>MySql</a:t>
            </a:r>
            <a:r>
              <a:rPr lang="en-US" sz="2000" dirty="0" smtClean="0">
                <a:latin typeface="Arial" charset="0"/>
                <a:cs typeface="Arial" charset="0"/>
              </a:rPr>
              <a:t> Cluster</a:t>
            </a:r>
          </a:p>
          <a:p>
            <a:pPr lvl="1" algn="just" eaLnBrk="1" hangingPunct="1">
              <a:buFont typeface="Wingdings" pitchFamily="2" charset="2"/>
              <a:buChar char="Ø"/>
            </a:pPr>
            <a:r>
              <a:rPr lang="es-AR" sz="1800" dirty="0" smtClean="0">
                <a:latin typeface="Arial" charset="0"/>
                <a:cs typeface="Arial" charset="0"/>
              </a:rPr>
              <a:t>Disponibilidad de 99.999%</a:t>
            </a:r>
          </a:p>
          <a:p>
            <a:pPr lvl="1" algn="just" eaLnBrk="1" hangingPunct="1">
              <a:buFont typeface="Wingdings" pitchFamily="2" charset="2"/>
              <a:buChar char="Ø"/>
            </a:pPr>
            <a:r>
              <a:rPr lang="es-AR" sz="1800" dirty="0" smtClean="0">
                <a:latin typeface="Arial" charset="0"/>
                <a:cs typeface="Arial" charset="0"/>
              </a:rPr>
              <a:t>Replicación distribuida geográficamente</a:t>
            </a:r>
          </a:p>
          <a:p>
            <a:pPr lvl="1" algn="just" eaLnBrk="1" hangingPunct="1">
              <a:buFont typeface="Wingdings" pitchFamily="2" charset="2"/>
              <a:buChar char="Ø"/>
            </a:pPr>
            <a:r>
              <a:rPr lang="es-AR" sz="1800" dirty="0" smtClean="0">
                <a:latin typeface="Arial" charset="0"/>
                <a:cs typeface="Arial" charset="0"/>
              </a:rPr>
              <a:t>Escalabilidad y actualizaciones </a:t>
            </a:r>
            <a:r>
              <a:rPr lang="es-AR" sz="1800" dirty="0" smtClean="0">
                <a:latin typeface="Arial" charset="0"/>
                <a:cs typeface="Arial" charset="0"/>
              </a:rPr>
              <a:t>Online</a:t>
            </a:r>
          </a:p>
          <a:p>
            <a:pPr lvl="1" algn="just" eaLnBrk="1" hangingPunct="1">
              <a:buFont typeface="Wingdings" pitchFamily="2" charset="2"/>
              <a:buChar char="Ø"/>
            </a:pPr>
            <a:r>
              <a:rPr lang="es-AR" sz="1800" dirty="0" err="1" smtClean="0">
                <a:latin typeface="Arial" charset="0"/>
                <a:cs typeface="Arial" charset="0"/>
              </a:rPr>
              <a:t>Failover</a:t>
            </a:r>
            <a:r>
              <a:rPr lang="es-AR" sz="1800" dirty="0" smtClean="0">
                <a:latin typeface="Arial" charset="0"/>
                <a:cs typeface="Arial" charset="0"/>
              </a:rPr>
              <a:t> Automático</a:t>
            </a:r>
          </a:p>
          <a:p>
            <a:pPr algn="just" eaLnBrk="1" hangingPunct="1">
              <a:buFont typeface="Wingdings" pitchFamily="2" charset="2"/>
              <a:buChar char="Ø"/>
            </a:pPr>
            <a:endParaRPr lang="es-AR" sz="2000" dirty="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Java</a:t>
            </a:r>
            <a:endParaRPr lang="es-AR" altLang="es-AR" sz="2000" dirty="0">
              <a:latin typeface="Arial" charset="0"/>
              <a:cs typeface="Arial" charset="0"/>
            </a:endParaRPr>
          </a:p>
          <a:p>
            <a:pPr lvl="1" algn="just" eaLnBrk="1" hangingPunct="1">
              <a:buFont typeface="Wingdings" pitchFamily="2" charset="2"/>
              <a:buChar char="Ø"/>
            </a:pPr>
            <a:r>
              <a:rPr lang="es-AR" altLang="es-AR" sz="1800" dirty="0" smtClean="0">
                <a:latin typeface="Arial" charset="0"/>
                <a:cs typeface="Arial" charset="0"/>
              </a:rPr>
              <a:t>Lenguaje Dinámico y </a:t>
            </a:r>
            <a:r>
              <a:rPr lang="es-AR" altLang="es-AR" sz="1800" dirty="0" err="1" smtClean="0">
                <a:latin typeface="Arial" charset="0"/>
                <a:cs typeface="Arial" charset="0"/>
              </a:rPr>
              <a:t>semi</a:t>
            </a:r>
            <a:r>
              <a:rPr lang="es-AR" altLang="es-AR" sz="1800" dirty="0" smtClean="0">
                <a:latin typeface="Arial" charset="0"/>
                <a:cs typeface="Arial" charset="0"/>
              </a:rPr>
              <a:t>-interpretado</a:t>
            </a:r>
          </a:p>
          <a:p>
            <a:pPr lvl="1" algn="just" eaLnBrk="1" hangingPunct="1">
              <a:buFont typeface="Wingdings" pitchFamily="2" charset="2"/>
              <a:buChar char="Ø"/>
            </a:pPr>
            <a:r>
              <a:rPr lang="es-AR" altLang="es-AR" sz="1800" dirty="0" smtClean="0">
                <a:latin typeface="Arial" charset="0"/>
                <a:cs typeface="Arial" charset="0"/>
              </a:rPr>
              <a:t>Multiplataforma</a:t>
            </a:r>
          </a:p>
          <a:p>
            <a:pPr lvl="1" algn="just" eaLnBrk="1" hangingPunct="1">
              <a:buFont typeface="Wingdings" pitchFamily="2" charset="2"/>
              <a:buChar char="Ø"/>
            </a:pPr>
            <a:r>
              <a:rPr lang="es-AR" altLang="es-AR" sz="1800" dirty="0" smtClean="0">
                <a:latin typeface="Arial" charset="0"/>
                <a:cs typeface="Arial" charset="0"/>
              </a:rPr>
              <a:t>Modular, reutilizable</a:t>
            </a:r>
          </a:p>
          <a:p>
            <a:pPr lvl="1" algn="just" eaLnBrk="1" hangingPunct="1">
              <a:buFont typeface="Wingdings" pitchFamily="2" charset="2"/>
              <a:buChar char="Ø"/>
            </a:pPr>
            <a:r>
              <a:rPr lang="es-AR" altLang="es-AR" sz="1800" dirty="0" smtClean="0">
                <a:latin typeface="Arial" charset="0"/>
                <a:cs typeface="Arial" charset="0"/>
              </a:rPr>
              <a:t>Largamente usado y probado</a:t>
            </a:r>
            <a:endParaRPr lang="es-AR" altLang="es-AR" sz="1800" dirty="0">
              <a:latin typeface="Arial" charset="0"/>
              <a:cs typeface="Arial"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8850" y="908720"/>
            <a:ext cx="3456384" cy="17882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152" y="3573016"/>
            <a:ext cx="2965352" cy="2965352"/>
          </a:xfrm>
          <a:prstGeom prst="rect">
            <a:avLst/>
          </a:prstGeom>
        </p:spPr>
      </p:pic>
    </p:spTree>
    <p:extLst>
      <p:ext uri="{BB962C8B-B14F-4D97-AF65-F5344CB8AC3E}">
        <p14:creationId xmlns:p14="http://schemas.microsoft.com/office/powerpoint/2010/main" val="3216138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692696"/>
            <a:ext cx="8229600" cy="1143000"/>
          </a:xfrm>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Arquitectura de HW/SW</a:t>
            </a:r>
            <a:r>
              <a:rPr lang="es-AR" sz="3100" dirty="0" smtClean="0">
                <a:latin typeface="Arial" pitchFamily="34" charset="0"/>
                <a:cs typeface="Arial" pitchFamily="34" charset="0"/>
              </a:rPr>
              <a:t/>
            </a:r>
            <a:br>
              <a:rPr lang="es-AR" sz="3100" dirty="0" smtClean="0">
                <a:latin typeface="Arial" pitchFamily="34" charset="0"/>
                <a:cs typeface="Arial" pitchFamily="34" charset="0"/>
              </a:rPr>
            </a:br>
            <a:r>
              <a:rPr lang="es-AR" sz="2200" dirty="0" smtClean="0">
                <a:latin typeface="Arial" pitchFamily="34" charset="0"/>
                <a:cs typeface="Arial" pitchFamily="34" charset="0"/>
              </a:rPr>
              <a:t>Compatibilidad</a:t>
            </a:r>
            <a:r>
              <a:rPr lang="es-AR" dirty="0" smtClean="0"/>
              <a:t/>
            </a:r>
            <a:br>
              <a:rPr lang="es-AR" dirty="0" smtClean="0"/>
            </a:br>
            <a:endParaRPr lang="es-AR" dirty="0"/>
          </a:p>
        </p:txBody>
      </p:sp>
      <p:sp>
        <p:nvSpPr>
          <p:cNvPr id="3" name="2 Marcador de contenido"/>
          <p:cNvSpPr>
            <a:spLocks noGrp="1"/>
          </p:cNvSpPr>
          <p:nvPr>
            <p:ph idx="1"/>
          </p:nvPr>
        </p:nvSpPr>
        <p:spPr>
          <a:xfrm>
            <a:off x="395536" y="1628800"/>
            <a:ext cx="8229600" cy="4389437"/>
          </a:xfrm>
        </p:spPr>
        <p:txBody>
          <a:bodyPr/>
          <a:lstStyle/>
          <a:p>
            <a:pPr algn="just" eaLnBrk="1" hangingPunct="1">
              <a:buFont typeface="Wingdings" pitchFamily="2" charset="2"/>
              <a:buChar char="Ø"/>
            </a:pPr>
            <a:endParaRPr lang="es-AR" altLang="es-AR" sz="2000" dirty="0" smtClean="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Clientes Desktop</a:t>
            </a:r>
            <a:endParaRPr lang="es-AR" altLang="es-AR" sz="2000" dirty="0">
              <a:latin typeface="Arial" charset="0"/>
              <a:cs typeface="Arial" charset="0"/>
            </a:endParaRPr>
          </a:p>
          <a:p>
            <a:pPr lvl="1" algn="just" eaLnBrk="1" hangingPunct="1">
              <a:buFont typeface="Wingdings" pitchFamily="2" charset="2"/>
              <a:buChar char="Ø"/>
            </a:pPr>
            <a:r>
              <a:rPr lang="es-AR" altLang="es-AR" sz="1800" dirty="0" smtClean="0">
                <a:latin typeface="Arial" charset="0"/>
                <a:cs typeface="Arial" charset="0"/>
              </a:rPr>
              <a:t>Se utilizará en máquinas con Ubuntu 12.04</a:t>
            </a:r>
          </a:p>
          <a:p>
            <a:pPr lvl="2" algn="just" eaLnBrk="1" hangingPunct="1">
              <a:buFont typeface="Wingdings" pitchFamily="2" charset="2"/>
              <a:buChar char="Ø"/>
            </a:pPr>
            <a:r>
              <a:rPr lang="es-AR" altLang="es-AR" sz="1500" dirty="0" smtClean="0">
                <a:latin typeface="Arial" charset="0"/>
                <a:cs typeface="Arial" charset="0"/>
              </a:rPr>
              <a:t>Fácil adaptación del Usuario</a:t>
            </a:r>
          </a:p>
          <a:p>
            <a:pPr lvl="2" algn="just" eaLnBrk="1" hangingPunct="1">
              <a:buFont typeface="Wingdings" pitchFamily="2" charset="2"/>
              <a:buChar char="Ø"/>
            </a:pPr>
            <a:r>
              <a:rPr lang="es-AR" altLang="es-AR" sz="1500" dirty="0" smtClean="0">
                <a:latin typeface="Arial" charset="0"/>
                <a:cs typeface="Arial" charset="0"/>
              </a:rPr>
              <a:t>Gran soporte de la comunidad</a:t>
            </a:r>
          </a:p>
          <a:p>
            <a:pPr lvl="1" algn="just" eaLnBrk="1" hangingPunct="1">
              <a:buFont typeface="Wingdings" pitchFamily="2" charset="2"/>
              <a:buChar char="Ø"/>
            </a:pPr>
            <a:endParaRPr lang="es-AR" altLang="es-AR" sz="1800" dirty="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Clientes </a:t>
            </a:r>
            <a:r>
              <a:rPr lang="es-AR" altLang="es-AR" sz="2000" dirty="0">
                <a:latin typeface="Arial" charset="0"/>
                <a:cs typeface="Arial" charset="0"/>
              </a:rPr>
              <a:t>Web</a:t>
            </a:r>
          </a:p>
          <a:p>
            <a:pPr lvl="1" algn="just" eaLnBrk="1" hangingPunct="1">
              <a:buFont typeface="Wingdings" pitchFamily="2" charset="2"/>
              <a:buChar char="Ø"/>
            </a:pPr>
            <a:r>
              <a:rPr lang="es-AR" altLang="es-AR" sz="1800" dirty="0">
                <a:latin typeface="Arial" charset="0"/>
                <a:cs typeface="Arial" charset="0"/>
              </a:rPr>
              <a:t>Se homologarán los siguientes navegadores:</a:t>
            </a:r>
          </a:p>
          <a:p>
            <a:pPr lvl="2" algn="just" eaLnBrk="1" hangingPunct="1">
              <a:buFont typeface="Wingdings" pitchFamily="2" charset="2"/>
              <a:buChar char="Ø"/>
            </a:pPr>
            <a:r>
              <a:rPr lang="es-AR" altLang="es-AR" sz="1600" dirty="0">
                <a:latin typeface="Arial" charset="0"/>
                <a:cs typeface="Arial" charset="0"/>
              </a:rPr>
              <a:t>Internet Explorer versión 11 en el idioma español e inglés.</a:t>
            </a:r>
          </a:p>
          <a:p>
            <a:pPr lvl="2" algn="just" eaLnBrk="1" hangingPunct="1">
              <a:buFont typeface="Wingdings" pitchFamily="2" charset="2"/>
              <a:buChar char="Ø"/>
            </a:pPr>
            <a:r>
              <a:rPr lang="es-AR" altLang="es-AR" sz="1600" dirty="0">
                <a:latin typeface="Arial" charset="0"/>
                <a:cs typeface="Arial" charset="0"/>
              </a:rPr>
              <a:t>Mozilla Firefox versión 29.01 en el idioma español e inglés.</a:t>
            </a:r>
          </a:p>
          <a:p>
            <a:pPr lvl="2" algn="just" eaLnBrk="1" hangingPunct="1">
              <a:buFont typeface="Wingdings" pitchFamily="2" charset="2"/>
              <a:buChar char="Ø"/>
            </a:pPr>
            <a:r>
              <a:rPr lang="es-AR" altLang="es-AR" sz="1600" dirty="0">
                <a:latin typeface="Arial" charset="0"/>
                <a:cs typeface="Arial" charset="0"/>
              </a:rPr>
              <a:t>Google Chrome versión 34.0.1847.131 m en el idioma español e inglés.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0152" y="764704"/>
            <a:ext cx="2787839" cy="278783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1192" y="5517232"/>
            <a:ext cx="1292576" cy="119692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2912" y="5433118"/>
            <a:ext cx="1365152" cy="1365152"/>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57581" y="5426401"/>
            <a:ext cx="1378586" cy="1378586"/>
          </a:xfrm>
          <a:prstGeom prst="rect">
            <a:avLst/>
          </a:prstGeom>
        </p:spPr>
      </p:pic>
    </p:spTree>
    <p:extLst>
      <p:ext uri="{BB962C8B-B14F-4D97-AF65-F5344CB8AC3E}">
        <p14:creationId xmlns:p14="http://schemas.microsoft.com/office/powerpoint/2010/main" val="39496171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20688"/>
            <a:ext cx="8229600" cy="1143000"/>
          </a:xfrm>
        </p:spPr>
        <p:txBody>
          <a:bodyPr>
            <a:normAutofit fontScale="90000"/>
          </a:bodyPr>
          <a:lstStyle/>
          <a:p>
            <a:pPr eaLnBrk="1" fontAlgn="auto" hangingPunct="1">
              <a:spcAft>
                <a:spcPts val="0"/>
              </a:spcAft>
              <a:defRPr/>
            </a:pPr>
            <a:r>
              <a:rPr lang="es-AR" sz="3600" dirty="0" smtClean="0">
                <a:latin typeface="Arial" pitchFamily="34" charset="0"/>
                <a:cs typeface="Arial" pitchFamily="34" charset="0"/>
              </a:rPr>
              <a:t>Equipo de trabajo</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12776"/>
            <a:ext cx="7776864" cy="4752528"/>
          </a:xfrm>
        </p:spPr>
        <p:txBody>
          <a:bodyPr/>
          <a:lstStyle/>
          <a:p>
            <a:pPr algn="just" eaLnBrk="1" hangingPunct="1">
              <a:buFont typeface="Wingdings" pitchFamily="2" charset="2"/>
              <a:buChar char="Ø"/>
            </a:pPr>
            <a:r>
              <a:rPr lang="es-AR" altLang="es-AR" sz="2000" dirty="0" smtClean="0">
                <a:latin typeface="Arial" charset="0"/>
                <a:cs typeface="Arial" charset="0"/>
              </a:rPr>
              <a:t>Seguridad Informática (Sr)</a:t>
            </a:r>
          </a:p>
          <a:p>
            <a:pPr algn="just" eaLnBrk="1" hangingPunct="1">
              <a:buFont typeface="Wingdings" pitchFamily="2" charset="2"/>
              <a:buChar char="Ø"/>
            </a:pPr>
            <a:r>
              <a:rPr lang="es-AR" altLang="es-AR" sz="2000" dirty="0">
                <a:latin typeface="Arial" charset="0"/>
                <a:cs typeface="Arial" charset="0"/>
              </a:rPr>
              <a:t>Usuario referente del negocio</a:t>
            </a:r>
          </a:p>
          <a:p>
            <a:pPr algn="just" eaLnBrk="1" hangingPunct="1">
              <a:buFont typeface="Wingdings" pitchFamily="2" charset="2"/>
              <a:buChar char="Ø"/>
            </a:pPr>
            <a:r>
              <a:rPr lang="es-AR" altLang="es-AR" sz="2000" dirty="0" smtClean="0">
                <a:latin typeface="Arial" charset="0"/>
                <a:cs typeface="Arial" charset="0"/>
              </a:rPr>
              <a:t>Analista Funcional (Sr)</a:t>
            </a:r>
            <a:endParaRPr lang="es-AR" altLang="es-AR" sz="2000" dirty="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Analista Técnico (Sr)</a:t>
            </a:r>
            <a:endParaRPr lang="es-AR" altLang="es-AR" sz="2000" dirty="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Programador</a:t>
            </a:r>
          </a:p>
          <a:p>
            <a:pPr lvl="1" algn="just" eaLnBrk="1" hangingPunct="1">
              <a:buFont typeface="Wingdings" pitchFamily="2" charset="2"/>
              <a:buChar char="Ø"/>
            </a:pPr>
            <a:r>
              <a:rPr lang="es-AR" altLang="es-AR" sz="1800" dirty="0" smtClean="0">
                <a:latin typeface="Arial" charset="0"/>
                <a:cs typeface="Arial" charset="0"/>
              </a:rPr>
              <a:t>2 programadores Sr.</a:t>
            </a:r>
          </a:p>
          <a:p>
            <a:pPr lvl="1" algn="just" eaLnBrk="1" hangingPunct="1">
              <a:buFont typeface="Wingdings" pitchFamily="2" charset="2"/>
              <a:buChar char="Ø"/>
            </a:pPr>
            <a:r>
              <a:rPr lang="es-AR" altLang="es-AR" sz="1800" dirty="0" smtClean="0">
                <a:latin typeface="Arial" charset="0"/>
                <a:cs typeface="Arial" charset="0"/>
              </a:rPr>
              <a:t>2 programadores Jr.</a:t>
            </a:r>
            <a:endParaRPr lang="es-AR" altLang="es-AR" sz="1800" dirty="0">
              <a:latin typeface="Arial" charset="0"/>
              <a:cs typeface="Arial" charset="0"/>
            </a:endParaRPr>
          </a:p>
          <a:p>
            <a:pPr algn="just" eaLnBrk="1" hangingPunct="1">
              <a:buFont typeface="Wingdings" pitchFamily="2" charset="2"/>
              <a:buChar char="Ø"/>
            </a:pPr>
            <a:r>
              <a:rPr lang="es-AR" altLang="es-AR" sz="2000" dirty="0" err="1" smtClean="0">
                <a:latin typeface="Arial" charset="0"/>
                <a:cs typeface="Arial" charset="0"/>
              </a:rPr>
              <a:t>Tester</a:t>
            </a:r>
            <a:r>
              <a:rPr lang="es-AR" altLang="es-AR" sz="2000" dirty="0" smtClean="0">
                <a:latin typeface="Arial" charset="0"/>
                <a:cs typeface="Arial" charset="0"/>
              </a:rPr>
              <a:t> (Sr)</a:t>
            </a:r>
            <a:endParaRPr lang="es-AR" altLang="es-AR" sz="2000" dirty="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Project Manager (Sr)</a:t>
            </a:r>
            <a:endParaRPr lang="es-AR" altLang="es-AR" sz="2000" dirty="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Servicio </a:t>
            </a:r>
            <a:r>
              <a:rPr lang="es-AR" altLang="es-AR" sz="2000" dirty="0">
                <a:latin typeface="Arial" charset="0"/>
                <a:cs typeface="Arial" charset="0"/>
              </a:rPr>
              <a:t>Profesional Contratado </a:t>
            </a:r>
            <a:r>
              <a:rPr lang="es-AR" altLang="es-AR" sz="2000" dirty="0" smtClean="0">
                <a:latin typeface="Arial" charset="0"/>
                <a:cs typeface="Arial" charset="0"/>
              </a:rPr>
              <a:t>Infraestructura (Sr)</a:t>
            </a:r>
            <a:endParaRPr lang="es-AR" altLang="es-AR" sz="2000" dirty="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Servicio </a:t>
            </a:r>
            <a:r>
              <a:rPr lang="es-AR" altLang="es-AR" sz="2000" dirty="0">
                <a:latin typeface="Arial" charset="0"/>
                <a:cs typeface="Arial" charset="0"/>
              </a:rPr>
              <a:t>Profesional Contratado </a:t>
            </a:r>
            <a:r>
              <a:rPr lang="es-AR" altLang="es-AR" sz="2000" dirty="0" smtClean="0">
                <a:latin typeface="Arial" charset="0"/>
                <a:cs typeface="Arial" charset="0"/>
              </a:rPr>
              <a:t>Redes (Sr)</a:t>
            </a:r>
            <a:endParaRPr lang="es-AR" altLang="es-AR" sz="2000" dirty="0">
              <a:latin typeface="Arial" charset="0"/>
              <a:cs typeface="Arial" charset="0"/>
            </a:endParaRPr>
          </a:p>
          <a:p>
            <a:pPr lvl="1" algn="just" eaLnBrk="1" hangingPunct="1">
              <a:buFont typeface="Wingdings" pitchFamily="2" charset="2"/>
              <a:buChar char="Ø"/>
            </a:pPr>
            <a:endParaRPr lang="es-AR" altLang="es-AR" sz="1800" dirty="0">
              <a:latin typeface="Arial" charset="0"/>
              <a:cs typeface="Arial"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8572" y="720080"/>
            <a:ext cx="4359732" cy="616530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096" y="-1035496"/>
            <a:ext cx="4849565" cy="6858000"/>
          </a:xfrm>
          <a:prstGeom prst="rect">
            <a:avLst/>
          </a:prstGeom>
        </p:spPr>
      </p:pic>
    </p:spTree>
    <p:extLst>
      <p:ext uri="{BB962C8B-B14F-4D97-AF65-F5344CB8AC3E}">
        <p14:creationId xmlns:p14="http://schemas.microsoft.com/office/powerpoint/2010/main" val="22888389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60302"/>
            <a:ext cx="8229600" cy="1143000"/>
          </a:xfrm>
        </p:spPr>
        <p:txBody>
          <a:bodyPr>
            <a:normAutofit fontScale="90000"/>
          </a:bodyPr>
          <a:lstStyle/>
          <a:p>
            <a:pPr eaLnBrk="1" fontAlgn="auto" hangingPunct="1">
              <a:spcAft>
                <a:spcPts val="0"/>
              </a:spcAft>
              <a:defRPr/>
            </a:pPr>
            <a:r>
              <a:rPr lang="es-AR" sz="3600" dirty="0" smtClean="0">
                <a:latin typeface="Arial" pitchFamily="34" charset="0"/>
                <a:cs typeface="Arial" pitchFamily="34" charset="0"/>
              </a:rPr>
              <a:t>Cronograma</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pic>
        <p:nvPicPr>
          <p:cNvPr id="2050" name="Picture 2" descr="C:\Users\Vadu\Downloads\Crono 2014.png"/>
          <p:cNvPicPr>
            <a:picLocks noChangeAspect="1" noChangeArrowheads="1"/>
          </p:cNvPicPr>
          <p:nvPr/>
        </p:nvPicPr>
        <p:blipFill>
          <a:blip r:embed="rId2"/>
          <a:srcRect/>
          <a:stretch>
            <a:fillRect/>
          </a:stretch>
        </p:blipFill>
        <p:spPr bwMode="auto">
          <a:xfrm>
            <a:off x="571473" y="1131802"/>
            <a:ext cx="8143932" cy="5675328"/>
          </a:xfrm>
          <a:prstGeom prst="rect">
            <a:avLst/>
          </a:prstGeom>
          <a:noFill/>
        </p:spPr>
      </p:pic>
    </p:spTree>
    <p:extLst>
      <p:ext uri="{BB962C8B-B14F-4D97-AF65-F5344CB8AC3E}">
        <p14:creationId xmlns:p14="http://schemas.microsoft.com/office/powerpoint/2010/main" val="22888389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60302"/>
            <a:ext cx="8229600" cy="1143000"/>
          </a:xfrm>
        </p:spPr>
        <p:txBody>
          <a:bodyPr>
            <a:normAutofit fontScale="90000"/>
          </a:bodyPr>
          <a:lstStyle/>
          <a:p>
            <a:pPr eaLnBrk="1" fontAlgn="auto" hangingPunct="1">
              <a:spcAft>
                <a:spcPts val="0"/>
              </a:spcAft>
              <a:defRPr/>
            </a:pPr>
            <a:r>
              <a:rPr lang="es-AR" sz="3600" dirty="0" smtClean="0">
                <a:latin typeface="Arial" pitchFamily="34" charset="0"/>
                <a:cs typeface="Arial" pitchFamily="34" charset="0"/>
              </a:rPr>
              <a:t>Cronograma</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pic>
        <p:nvPicPr>
          <p:cNvPr id="5" name="Picture 2" descr="C:\Users\Vadu\Downloads\Crono 2015.png"/>
          <p:cNvPicPr>
            <a:picLocks noChangeAspect="1" noChangeArrowheads="1"/>
          </p:cNvPicPr>
          <p:nvPr/>
        </p:nvPicPr>
        <p:blipFill>
          <a:blip r:embed="rId2"/>
          <a:srcRect/>
          <a:stretch>
            <a:fillRect/>
          </a:stretch>
        </p:blipFill>
        <p:spPr bwMode="auto">
          <a:xfrm>
            <a:off x="428596" y="1357298"/>
            <a:ext cx="8335963" cy="3286125"/>
          </a:xfrm>
          <a:prstGeom prst="rect">
            <a:avLst/>
          </a:prstGeom>
          <a:noFill/>
        </p:spPr>
      </p:pic>
    </p:spTree>
    <p:extLst>
      <p:ext uri="{BB962C8B-B14F-4D97-AF65-F5344CB8AC3E}">
        <p14:creationId xmlns:p14="http://schemas.microsoft.com/office/powerpoint/2010/main" val="22154484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Contenido</a:t>
            </a:r>
            <a:r>
              <a:rPr lang="es-AR" dirty="0" smtClean="0"/>
              <a:t/>
            </a:r>
            <a:br>
              <a:rPr lang="es-AR" dirty="0" smtClean="0"/>
            </a:br>
            <a:endParaRPr lang="es-AR" dirty="0"/>
          </a:p>
        </p:txBody>
      </p:sp>
      <p:sp>
        <p:nvSpPr>
          <p:cNvPr id="6147" name="2 Marcador de contenido"/>
          <p:cNvSpPr>
            <a:spLocks noGrp="1"/>
          </p:cNvSpPr>
          <p:nvPr>
            <p:ph idx="1"/>
          </p:nvPr>
        </p:nvSpPr>
        <p:spPr>
          <a:xfrm>
            <a:off x="395536" y="1340768"/>
            <a:ext cx="8229600" cy="4389437"/>
          </a:xfrm>
        </p:spPr>
        <p:txBody>
          <a:bodyPr/>
          <a:lstStyle/>
          <a:p>
            <a:pPr eaLnBrk="1" hangingPunct="1">
              <a:buFont typeface="Wingdings" pitchFamily="2" charset="2"/>
              <a:buChar char="Ø"/>
            </a:pPr>
            <a:r>
              <a:rPr lang="es-AR" altLang="en-US" sz="2000" dirty="0" smtClean="0">
                <a:latin typeface="Arial" charset="0"/>
                <a:ea typeface="Geneva" charset="-128"/>
                <a:cs typeface="Arial" charset="0"/>
              </a:rPr>
              <a:t>Introducción</a:t>
            </a:r>
            <a:endParaRPr lang="en-US" altLang="en-US" sz="2000" dirty="0">
              <a:latin typeface="Arial" charset="0"/>
              <a:ea typeface="Geneva" charset="-128"/>
              <a:cs typeface="Arial" charset="0"/>
            </a:endParaRPr>
          </a:p>
          <a:p>
            <a:pPr lvl="1" eaLnBrk="1" hangingPunct="1">
              <a:buFont typeface="Wingdings" pitchFamily="2" charset="2"/>
              <a:buChar char="Ø"/>
            </a:pPr>
            <a:r>
              <a:rPr lang="es-AR" altLang="en-US" sz="1800" dirty="0" smtClean="0">
                <a:latin typeface="Arial" charset="0"/>
                <a:ea typeface="Geneva" charset="-128"/>
                <a:cs typeface="Arial" charset="0"/>
              </a:rPr>
              <a:t>Quiénes somos</a:t>
            </a:r>
          </a:p>
          <a:p>
            <a:pPr lvl="1" eaLnBrk="1" hangingPunct="1">
              <a:buFont typeface="Wingdings" pitchFamily="2" charset="2"/>
              <a:buChar char="Ø"/>
            </a:pPr>
            <a:r>
              <a:rPr lang="es-AR" altLang="en-US" sz="1800" dirty="0" smtClean="0">
                <a:latin typeface="Arial" charset="0"/>
                <a:ea typeface="Geneva" charset="-128"/>
                <a:cs typeface="Arial" charset="0"/>
              </a:rPr>
              <a:t>Objetivos</a:t>
            </a:r>
            <a:r>
              <a:rPr lang="en-US" altLang="en-US" sz="1800" dirty="0" smtClean="0">
                <a:latin typeface="Arial" charset="0"/>
                <a:ea typeface="Geneva" charset="-128"/>
                <a:cs typeface="Arial" charset="0"/>
              </a:rPr>
              <a:t> </a:t>
            </a:r>
            <a:r>
              <a:rPr lang="es-AR" altLang="en-US" sz="1800" dirty="0" smtClean="0">
                <a:latin typeface="Arial" charset="0"/>
                <a:ea typeface="Geneva" charset="-128"/>
                <a:cs typeface="Arial" charset="0"/>
              </a:rPr>
              <a:t>del proyecto</a:t>
            </a:r>
          </a:p>
          <a:p>
            <a:pPr lvl="1" eaLnBrk="1" hangingPunct="1">
              <a:buFont typeface="Wingdings" pitchFamily="2" charset="2"/>
              <a:buChar char="Ø"/>
            </a:pPr>
            <a:r>
              <a:rPr lang="es-AR" altLang="en-US" sz="1800" dirty="0" smtClean="0">
                <a:latin typeface="Arial" charset="0"/>
                <a:ea typeface="Geneva" charset="-128"/>
                <a:cs typeface="Arial" charset="0"/>
              </a:rPr>
              <a:t>Problemática actual</a:t>
            </a:r>
          </a:p>
          <a:p>
            <a:pPr lvl="1" eaLnBrk="1" hangingPunct="1">
              <a:buFont typeface="Wingdings" pitchFamily="2" charset="2"/>
              <a:buChar char="Ø"/>
            </a:pPr>
            <a:r>
              <a:rPr lang="es-AR" altLang="en-US" sz="1800" dirty="0" smtClean="0">
                <a:latin typeface="Arial" charset="0"/>
                <a:ea typeface="Geneva" charset="-128"/>
                <a:cs typeface="Arial" charset="0"/>
              </a:rPr>
              <a:t>Alcance del proyecto</a:t>
            </a:r>
          </a:p>
          <a:p>
            <a:pPr eaLnBrk="1" hangingPunct="1">
              <a:buFont typeface="Wingdings" pitchFamily="2" charset="2"/>
              <a:buChar char="Ø"/>
            </a:pPr>
            <a:r>
              <a:rPr lang="es-AR" altLang="en-US" sz="2000" dirty="0" smtClean="0">
                <a:latin typeface="Arial" charset="0"/>
                <a:ea typeface="Geneva" charset="-128"/>
                <a:cs typeface="Arial" charset="0"/>
              </a:rPr>
              <a:t>Arquitectura de HW/SW</a:t>
            </a:r>
          </a:p>
          <a:p>
            <a:pPr eaLnBrk="1" hangingPunct="1">
              <a:buFont typeface="Wingdings" pitchFamily="2" charset="2"/>
              <a:buChar char="Ø"/>
            </a:pPr>
            <a:r>
              <a:rPr lang="es-AR" altLang="en-US" sz="2000" dirty="0" smtClean="0">
                <a:latin typeface="Arial" charset="0"/>
                <a:ea typeface="Geneva" charset="-128"/>
                <a:cs typeface="Arial" charset="0"/>
              </a:rPr>
              <a:t>Administración del proyecto</a:t>
            </a:r>
            <a:endParaRPr lang="en-US" altLang="en-US" sz="2000" dirty="0">
              <a:latin typeface="Arial" charset="0"/>
              <a:ea typeface="Geneva" charset="-128"/>
              <a:cs typeface="Arial" charset="0"/>
            </a:endParaRPr>
          </a:p>
          <a:p>
            <a:pPr lvl="1" eaLnBrk="1" hangingPunct="1">
              <a:buFont typeface="Wingdings" pitchFamily="2" charset="2"/>
              <a:buChar char="Ø"/>
            </a:pPr>
            <a:r>
              <a:rPr lang="es-AR" altLang="en-US" sz="1800" dirty="0" smtClean="0">
                <a:latin typeface="Arial" charset="0"/>
                <a:ea typeface="Geneva" charset="-128"/>
                <a:cs typeface="Arial" charset="0"/>
              </a:rPr>
              <a:t>Equipo de trabajo</a:t>
            </a:r>
          </a:p>
          <a:p>
            <a:pPr lvl="1" eaLnBrk="1" hangingPunct="1">
              <a:buFont typeface="Wingdings" pitchFamily="2" charset="2"/>
              <a:buChar char="Ø"/>
            </a:pPr>
            <a:r>
              <a:rPr lang="es-AR" altLang="en-US" sz="1800" dirty="0" smtClean="0">
                <a:latin typeface="Arial" charset="0"/>
                <a:ea typeface="Geneva" charset="-128"/>
                <a:cs typeface="Arial" charset="0"/>
              </a:rPr>
              <a:t>Cronograma</a:t>
            </a:r>
          </a:p>
          <a:p>
            <a:pPr eaLnBrk="1" hangingPunct="1">
              <a:buFont typeface="Wingdings" pitchFamily="2" charset="2"/>
              <a:buChar char="Ø"/>
            </a:pPr>
            <a:r>
              <a:rPr lang="es-AR" altLang="en-US" sz="2000" dirty="0" smtClean="0">
                <a:latin typeface="Arial" charset="0"/>
                <a:ea typeface="Geneva" charset="-128"/>
                <a:cs typeface="Arial" charset="0"/>
              </a:rPr>
              <a:t>Facturación</a:t>
            </a:r>
          </a:p>
          <a:p>
            <a:pPr eaLnBrk="1" hangingPunct="1">
              <a:buFont typeface="Wingdings" pitchFamily="2" charset="2"/>
              <a:buChar char="Ø"/>
            </a:pPr>
            <a:r>
              <a:rPr lang="es-AR" altLang="en-US" sz="2000" dirty="0" smtClean="0">
                <a:latin typeface="Arial" charset="0"/>
                <a:ea typeface="Geneva" charset="-128"/>
                <a:cs typeface="Arial" charset="0"/>
              </a:rPr>
              <a:t>Licencias</a:t>
            </a:r>
            <a:endParaRPr lang="en-US" altLang="en-US" sz="2000" dirty="0" smtClean="0">
              <a:latin typeface="Arial" charset="0"/>
              <a:ea typeface="Geneva" charset="-128"/>
              <a:cs typeface="Arial" charset="0"/>
            </a:endParaRPr>
          </a:p>
          <a:p>
            <a:pPr eaLnBrk="1" hangingPunct="1">
              <a:buFont typeface="Wingdings" pitchFamily="2" charset="2"/>
              <a:buChar char="Ø"/>
            </a:pPr>
            <a:r>
              <a:rPr lang="es-AR" altLang="en-US" sz="2000" dirty="0" smtClean="0">
                <a:latin typeface="Arial" charset="0"/>
                <a:ea typeface="Geneva" charset="-128"/>
                <a:cs typeface="Arial" charset="0"/>
              </a:rPr>
              <a:t>Soporte</a:t>
            </a:r>
          </a:p>
          <a:p>
            <a:pPr eaLnBrk="1" hangingPunct="1">
              <a:buFont typeface="Wingdings" pitchFamily="2" charset="2"/>
              <a:buChar char="Ø"/>
            </a:pPr>
            <a:r>
              <a:rPr lang="es-AR" altLang="en-US" sz="2000" dirty="0" smtClean="0">
                <a:latin typeface="Arial" charset="0"/>
                <a:ea typeface="Geneva" charset="-128"/>
                <a:cs typeface="Arial" charset="0"/>
              </a:rPr>
              <a:t>Mantenimiento</a:t>
            </a:r>
          </a:p>
          <a:p>
            <a:pPr eaLnBrk="1" hangingPunct="1">
              <a:buFont typeface="Wingdings" pitchFamily="2" charset="2"/>
              <a:buChar char="Ø"/>
            </a:pPr>
            <a:endParaRPr lang="es-AR" altLang="en-US" sz="2000" dirty="0" smtClean="0">
              <a:latin typeface="Arial" charset="0"/>
              <a:ea typeface="Geneva" charset="-128"/>
              <a:cs typeface="Arial" charset="0"/>
            </a:endParaRPr>
          </a:p>
          <a:p>
            <a:pPr eaLnBrk="1" hangingPunct="1">
              <a:buFont typeface="Wingdings" pitchFamily="2" charset="2"/>
              <a:buChar char="Ø"/>
            </a:pPr>
            <a:endParaRPr lang="es-AR" altLang="en-US" sz="2000" dirty="0">
              <a:latin typeface="Arial" charset="0"/>
              <a:ea typeface="Geneva" charset="-128"/>
              <a:cs typeface="Arial"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Facturación</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5" name="7 Marcador de contenido"/>
          <p:cNvSpPr>
            <a:spLocks noGrp="1"/>
          </p:cNvSpPr>
          <p:nvPr>
            <p:ph idx="1"/>
          </p:nvPr>
        </p:nvSpPr>
        <p:spPr>
          <a:xfrm>
            <a:off x="539552" y="1412776"/>
            <a:ext cx="7776864" cy="4752528"/>
          </a:xfrm>
        </p:spPr>
        <p:txBody>
          <a:bodyPr/>
          <a:lstStyle/>
          <a:p>
            <a:pPr algn="just" eaLnBrk="1" hangingPunct="1">
              <a:buFont typeface="Wingdings" pitchFamily="2" charset="2"/>
              <a:buChar char="Ø"/>
            </a:pPr>
            <a:endParaRPr lang="es-AR" altLang="es-AR" sz="2000" dirty="0" smtClean="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Se cobrarán a partir del segundo mes</a:t>
            </a:r>
          </a:p>
          <a:p>
            <a:pPr lvl="1" algn="just" eaLnBrk="1" hangingPunct="1">
              <a:buFont typeface="Wingdings" pitchFamily="2" charset="2"/>
              <a:buChar char="Ø"/>
            </a:pPr>
            <a:r>
              <a:rPr lang="es-AR" altLang="es-AR" sz="1800" dirty="0" smtClean="0">
                <a:latin typeface="Arial" charset="0"/>
                <a:cs typeface="Arial" charset="0"/>
              </a:rPr>
              <a:t>$ 50 mil por 2 meses (mes 2 y 3)</a:t>
            </a:r>
          </a:p>
          <a:p>
            <a:pPr lvl="1" algn="just" eaLnBrk="1" hangingPunct="1">
              <a:buFont typeface="Wingdings" pitchFamily="2" charset="2"/>
              <a:buChar char="Ø"/>
            </a:pPr>
            <a:r>
              <a:rPr lang="es-AR" altLang="es-AR" sz="1800" dirty="0" smtClean="0">
                <a:latin typeface="Arial" charset="0"/>
                <a:cs typeface="Arial" charset="0"/>
              </a:rPr>
              <a:t>luego $100 mil por 3 meses (hasta el mes 6)</a:t>
            </a:r>
          </a:p>
          <a:p>
            <a:pPr lvl="1" algn="just" eaLnBrk="1" hangingPunct="1">
              <a:buFont typeface="Wingdings" pitchFamily="2" charset="2"/>
              <a:buChar char="Ø"/>
            </a:pPr>
            <a:r>
              <a:rPr lang="es-AR" altLang="es-AR" sz="1800" dirty="0" smtClean="0">
                <a:latin typeface="Arial" charset="0"/>
                <a:cs typeface="Arial" charset="0"/>
              </a:rPr>
              <a:t>luego $150 mil por 6 meses (hasta el mes 12)</a:t>
            </a:r>
          </a:p>
          <a:p>
            <a:pPr lvl="1" algn="just" eaLnBrk="1" hangingPunct="1">
              <a:buFont typeface="Wingdings" pitchFamily="2" charset="2"/>
              <a:buChar char="Ø"/>
            </a:pPr>
            <a:r>
              <a:rPr lang="es-AR" altLang="es-AR" sz="1800" dirty="0" smtClean="0">
                <a:latin typeface="Arial" charset="0"/>
                <a:cs typeface="Arial" charset="0"/>
              </a:rPr>
              <a:t>Y los últimos 5 meses $200 mil</a:t>
            </a:r>
          </a:p>
          <a:p>
            <a:pPr lvl="1" algn="just" eaLnBrk="1" hangingPunct="1">
              <a:buFont typeface="Wingdings" pitchFamily="2" charset="2"/>
              <a:buChar char="Ø"/>
            </a:pPr>
            <a:r>
              <a:rPr lang="es-AR" altLang="es-AR" sz="1800" dirty="0" smtClean="0">
                <a:latin typeface="Arial" charset="0"/>
                <a:cs typeface="Arial" charset="0"/>
              </a:rPr>
              <a:t>Total = $ 2,300,000 (pesos argentinos)</a:t>
            </a:r>
          </a:p>
          <a:p>
            <a:pPr algn="just" eaLnBrk="1" hangingPunct="1">
              <a:buFont typeface="Wingdings" pitchFamily="2" charset="2"/>
              <a:buChar char="Ø"/>
            </a:pPr>
            <a:endParaRPr lang="es-AR" altLang="es-AR" sz="2000" dirty="0" smtClean="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Los equipos detallados en el documento de Infraestructura no forman parte del presupuesto y pueden ser adquiridos durante los primeros 6 meses del proyecto.</a:t>
            </a:r>
          </a:p>
          <a:p>
            <a:pPr marL="393700" lvl="1" indent="0" algn="just" eaLnBrk="1" hangingPunct="1">
              <a:buNone/>
            </a:pPr>
            <a:endParaRPr lang="es-AR" altLang="es-AR" sz="1800" dirty="0">
              <a:latin typeface="Arial" charset="0"/>
              <a:cs typeface="Arial"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2483" y="1289564"/>
            <a:ext cx="2337332" cy="2172195"/>
          </a:xfrm>
          <a:prstGeom prst="rect">
            <a:avLst/>
          </a:prstGeom>
        </p:spPr>
      </p:pic>
    </p:spTree>
    <p:extLst>
      <p:ext uri="{BB962C8B-B14F-4D97-AF65-F5344CB8AC3E}">
        <p14:creationId xmlns:p14="http://schemas.microsoft.com/office/powerpoint/2010/main" val="41458379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Soporte</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12776"/>
            <a:ext cx="7776864" cy="4752528"/>
          </a:xfrm>
        </p:spPr>
        <p:txBody>
          <a:bodyPr/>
          <a:lstStyle/>
          <a:p>
            <a:pPr algn="just" eaLnBrk="1" hangingPunct="1">
              <a:buFont typeface="Wingdings" pitchFamily="2" charset="2"/>
              <a:buChar char="Ø"/>
            </a:pPr>
            <a:r>
              <a:rPr lang="es-AR" altLang="es-AR" sz="2000" dirty="0" smtClean="0">
                <a:latin typeface="Arial" charset="0"/>
                <a:cs typeface="Arial" charset="0"/>
              </a:rPr>
              <a:t>Se brindará un soporte con disponibilidad 7 x 24. </a:t>
            </a:r>
          </a:p>
          <a:p>
            <a:pPr algn="just" eaLnBrk="1" hangingPunct="1">
              <a:buFont typeface="Wingdings" pitchFamily="2" charset="2"/>
              <a:buChar char="Ø"/>
            </a:pPr>
            <a:r>
              <a:rPr lang="es-AR" altLang="es-AR" sz="2000" dirty="0" smtClean="0">
                <a:latin typeface="Arial" charset="0"/>
                <a:cs typeface="Arial" charset="0"/>
              </a:rPr>
              <a:t>Servicio de </a:t>
            </a:r>
            <a:r>
              <a:rPr lang="es-AR" altLang="es-AR" sz="2000" dirty="0" err="1" smtClean="0">
                <a:latin typeface="Arial" charset="0"/>
                <a:cs typeface="Arial" charset="0"/>
              </a:rPr>
              <a:t>Helpdesk</a:t>
            </a:r>
            <a:endParaRPr lang="es-AR" altLang="es-AR" sz="2000" dirty="0" smtClean="0">
              <a:latin typeface="Arial" charset="0"/>
              <a:cs typeface="Arial" charset="0"/>
            </a:endParaRPr>
          </a:p>
          <a:p>
            <a:pPr lvl="1" algn="just" eaLnBrk="1" hangingPunct="1">
              <a:buFont typeface="Wingdings" pitchFamily="2" charset="2"/>
              <a:buChar char="Ø"/>
            </a:pPr>
            <a:r>
              <a:rPr lang="es-AR" altLang="es-AR" sz="1800" dirty="0" smtClean="0">
                <a:latin typeface="Arial" charset="0"/>
                <a:cs typeface="Arial" charset="0"/>
              </a:rPr>
              <a:t>Acuerdos de Nivel de Servicio</a:t>
            </a:r>
          </a:p>
          <a:p>
            <a:pPr lvl="1" algn="just" eaLnBrk="1" hangingPunct="1">
              <a:buFont typeface="Wingdings" pitchFamily="2" charset="2"/>
              <a:buChar char="Ø"/>
            </a:pPr>
            <a:r>
              <a:rPr lang="es-AR" altLang="es-AR" sz="1800" dirty="0" smtClean="0">
                <a:latin typeface="Arial" charset="0"/>
                <a:cs typeface="Arial" charset="0"/>
              </a:rPr>
              <a:t>Servicio de soporte de hasta un año tras la entrega de licencias. Renovable anualmente.</a:t>
            </a:r>
          </a:p>
          <a:p>
            <a:pPr algn="just" eaLnBrk="1" hangingPunct="1">
              <a:buFont typeface="Wingdings" pitchFamily="2" charset="2"/>
              <a:buChar char="Ø"/>
            </a:pPr>
            <a:r>
              <a:rPr lang="es-AR" altLang="es-AR" sz="2000" dirty="0" smtClean="0">
                <a:latin typeface="Arial" charset="0"/>
                <a:cs typeface="Arial" charset="0"/>
              </a:rPr>
              <a:t>Canales de comunicación vía Chat, </a:t>
            </a:r>
            <a:r>
              <a:rPr lang="es-AR" altLang="es-AR" sz="2000" dirty="0" err="1" smtClean="0">
                <a:latin typeface="Arial" charset="0"/>
                <a:cs typeface="Arial" charset="0"/>
              </a:rPr>
              <a:t>helpdesk</a:t>
            </a:r>
            <a:r>
              <a:rPr lang="es-AR" altLang="es-AR" sz="2000" dirty="0" smtClean="0">
                <a:latin typeface="Arial" charset="0"/>
                <a:cs typeface="Arial" charset="0"/>
              </a:rPr>
              <a:t> y e-mail. </a:t>
            </a:r>
          </a:p>
          <a:p>
            <a:pPr lvl="1" algn="just" eaLnBrk="1" hangingPunct="1">
              <a:buFont typeface="Wingdings" pitchFamily="2" charset="2"/>
              <a:buChar char="Ø"/>
            </a:pPr>
            <a:r>
              <a:rPr lang="es-AR" altLang="es-AR" sz="1800" dirty="0" smtClean="0">
                <a:latin typeface="Arial" charset="0"/>
                <a:cs typeface="Arial" charset="0"/>
              </a:rPr>
              <a:t>Para cuestiones funcionales, técnicas y de instalación / mantenimiento</a:t>
            </a:r>
          </a:p>
          <a:p>
            <a:pPr algn="just" eaLnBrk="1" hangingPunct="1">
              <a:buFont typeface="Wingdings" pitchFamily="2" charset="2"/>
              <a:buChar char="Ø"/>
            </a:pPr>
            <a:r>
              <a:rPr lang="es-AR" altLang="es-AR" sz="2000" dirty="0" smtClean="0">
                <a:latin typeface="Arial" charset="0"/>
                <a:cs typeface="Arial" charset="0"/>
              </a:rPr>
              <a:t>Actualización de nuevas versiones de módulos adquiridos</a:t>
            </a:r>
          </a:p>
          <a:p>
            <a:pPr lvl="2" algn="just" eaLnBrk="1" hangingPunct="1">
              <a:buFont typeface="Wingdings" pitchFamily="2" charset="2"/>
              <a:buChar char="Ø"/>
            </a:pPr>
            <a:endParaRPr lang="es-AR" altLang="es-AR" sz="1600" dirty="0" smtClean="0">
              <a:latin typeface="Arial" charset="0"/>
              <a:cs typeface="Arial" charset="0"/>
            </a:endParaRPr>
          </a:p>
          <a:p>
            <a:pPr lvl="1" algn="just" eaLnBrk="1" hangingPunct="1">
              <a:buFont typeface="Wingdings" pitchFamily="2" charset="2"/>
              <a:buChar char="Ø"/>
            </a:pPr>
            <a:endParaRPr lang="es-AR" altLang="es-AR" sz="2000" dirty="0" smtClean="0">
              <a:latin typeface="Arial" charset="0"/>
              <a:cs typeface="Arial" charset="0"/>
            </a:endParaRPr>
          </a:p>
          <a:p>
            <a:pPr lvl="1" algn="just" eaLnBrk="1" hangingPunct="1"/>
            <a:endParaRPr lang="es-AR" altLang="es-AR" sz="2000" dirty="0" smtClean="0">
              <a:latin typeface="Arial" charset="0"/>
              <a:cs typeface="Arial" charset="0"/>
            </a:endParaRPr>
          </a:p>
          <a:p>
            <a:pPr lvl="2" algn="just" eaLnBrk="1" hangingPunct="1"/>
            <a:endParaRPr lang="es-AR" altLang="es-AR" sz="1500" dirty="0">
              <a:latin typeface="Arial" charset="0"/>
              <a:cs typeface="Arial" charset="0"/>
            </a:endParaRPr>
          </a:p>
        </p:txBody>
      </p:sp>
      <p:pic>
        <p:nvPicPr>
          <p:cNvPr id="5122" name="Picture 2" descr="C:\Users\Vadu\Downloads\soporte-tecnico.jpg"/>
          <p:cNvPicPr>
            <a:picLocks noChangeAspect="1" noChangeArrowheads="1"/>
          </p:cNvPicPr>
          <p:nvPr/>
        </p:nvPicPr>
        <p:blipFill>
          <a:blip r:embed="rId2"/>
          <a:srcRect/>
          <a:stretch>
            <a:fillRect/>
          </a:stretch>
        </p:blipFill>
        <p:spPr bwMode="auto">
          <a:xfrm>
            <a:off x="2643174" y="4500570"/>
            <a:ext cx="3553915" cy="2357430"/>
          </a:xfrm>
          <a:prstGeom prst="rect">
            <a:avLst/>
          </a:prstGeom>
          <a:noFill/>
        </p:spPr>
      </p:pic>
    </p:spTree>
    <p:extLst>
      <p:ext uri="{BB962C8B-B14F-4D97-AF65-F5344CB8AC3E}">
        <p14:creationId xmlns:p14="http://schemas.microsoft.com/office/powerpoint/2010/main" val="42187699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Licencias</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12776"/>
            <a:ext cx="7776864" cy="4752528"/>
          </a:xfrm>
        </p:spPr>
        <p:txBody>
          <a:bodyPr/>
          <a:lstStyle/>
          <a:p>
            <a:pPr algn="just" eaLnBrk="1" hangingPunct="1">
              <a:buFont typeface="Wingdings" pitchFamily="2" charset="2"/>
              <a:buChar char="Ø"/>
            </a:pPr>
            <a:r>
              <a:rPr lang="es-AR" altLang="es-AR" sz="2800" dirty="0" smtClean="0">
                <a:latin typeface="Arial" charset="0"/>
                <a:cs typeface="Arial" charset="0"/>
              </a:rPr>
              <a:t>Las licencias son de uso perpetuo</a:t>
            </a:r>
          </a:p>
          <a:p>
            <a:pPr algn="just" eaLnBrk="1" hangingPunct="1">
              <a:buFont typeface="Wingdings" pitchFamily="2" charset="2"/>
              <a:buChar char="Ø"/>
            </a:pPr>
            <a:r>
              <a:rPr lang="es-AR" altLang="es-AR" sz="2800" dirty="0" smtClean="0">
                <a:latin typeface="Arial" charset="0"/>
                <a:cs typeface="Arial" charset="0"/>
              </a:rPr>
              <a:t>En el caso de que se desee contar con mantenimiento y actualizaciones</a:t>
            </a:r>
          </a:p>
          <a:p>
            <a:pPr lvl="1" algn="just" eaLnBrk="1" hangingPunct="1">
              <a:buFont typeface="Wingdings" pitchFamily="2" charset="2"/>
              <a:buChar char="Ø"/>
            </a:pPr>
            <a:r>
              <a:rPr lang="es-AR" altLang="es-AR" sz="2000" dirty="0" smtClean="0">
                <a:latin typeface="Arial" charset="0"/>
                <a:cs typeface="Arial" charset="0"/>
              </a:rPr>
              <a:t>El valor será de un 20% de las licencias al año en futuros años a partir de su instalación</a:t>
            </a:r>
          </a:p>
          <a:p>
            <a:pPr lvl="1" algn="just" eaLnBrk="1" hangingPunct="1">
              <a:buFont typeface="Wingdings" pitchFamily="2" charset="2"/>
              <a:buChar char="Ø"/>
            </a:pPr>
            <a:endParaRPr lang="es-AR" altLang="es-AR" sz="2000" dirty="0" smtClean="0">
              <a:latin typeface="Arial" charset="0"/>
              <a:cs typeface="Arial" charset="0"/>
            </a:endParaRPr>
          </a:p>
          <a:p>
            <a:pPr lvl="1" algn="just" eaLnBrk="1" hangingPunct="1"/>
            <a:endParaRPr lang="es-AR" altLang="es-AR" sz="2000" dirty="0" smtClean="0">
              <a:latin typeface="Arial" charset="0"/>
              <a:cs typeface="Arial" charset="0"/>
            </a:endParaRPr>
          </a:p>
          <a:p>
            <a:pPr lvl="2" algn="just" eaLnBrk="1" hangingPunct="1"/>
            <a:endParaRPr lang="es-AR" altLang="es-AR" sz="1500" dirty="0">
              <a:latin typeface="Arial" charset="0"/>
              <a:cs typeface="Arial" charset="0"/>
            </a:endParaRPr>
          </a:p>
        </p:txBody>
      </p:sp>
      <p:pic>
        <p:nvPicPr>
          <p:cNvPr id="4098" name="Picture 2" descr="C:\Users\Vadu\Downloads\softwarelicences.jpg"/>
          <p:cNvPicPr>
            <a:picLocks noChangeAspect="1" noChangeArrowheads="1"/>
          </p:cNvPicPr>
          <p:nvPr/>
        </p:nvPicPr>
        <p:blipFill>
          <a:blip r:embed="rId2"/>
          <a:srcRect/>
          <a:stretch>
            <a:fillRect/>
          </a:stretch>
        </p:blipFill>
        <p:spPr bwMode="auto">
          <a:xfrm>
            <a:off x="3143240" y="3714752"/>
            <a:ext cx="2857520" cy="2556094"/>
          </a:xfrm>
          <a:prstGeom prst="rect">
            <a:avLst/>
          </a:prstGeom>
          <a:noFill/>
        </p:spPr>
      </p:pic>
    </p:spTree>
    <p:extLst>
      <p:ext uri="{BB962C8B-B14F-4D97-AF65-F5344CB8AC3E}">
        <p14:creationId xmlns:p14="http://schemas.microsoft.com/office/powerpoint/2010/main" val="41458379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Soporte</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12776"/>
            <a:ext cx="7776864" cy="4752528"/>
          </a:xfrm>
        </p:spPr>
        <p:txBody>
          <a:bodyPr/>
          <a:lstStyle/>
          <a:p>
            <a:pPr algn="just" eaLnBrk="1" hangingPunct="1">
              <a:buFont typeface="Wingdings" pitchFamily="2" charset="2"/>
              <a:buChar char="Ø"/>
            </a:pPr>
            <a:endParaRPr lang="es-AR" altLang="es-AR" sz="2800" dirty="0" smtClean="0">
              <a:latin typeface="Arial" charset="0"/>
              <a:cs typeface="Arial" charset="0"/>
            </a:endParaRPr>
          </a:p>
          <a:p>
            <a:pPr lvl="1" algn="just" eaLnBrk="1" hangingPunct="1">
              <a:buFont typeface="Wingdings" pitchFamily="2" charset="2"/>
              <a:buChar char="Ø"/>
            </a:pPr>
            <a:endParaRPr lang="es-AR" altLang="es-AR" sz="1700" dirty="0" smtClean="0">
              <a:latin typeface="Arial" charset="0"/>
              <a:cs typeface="Arial" charset="0"/>
            </a:endParaRPr>
          </a:p>
          <a:p>
            <a:pPr lvl="1" algn="just" eaLnBrk="1" hangingPunct="1">
              <a:buFont typeface="Wingdings" pitchFamily="2" charset="2"/>
              <a:buChar char="Ø"/>
            </a:pPr>
            <a:endParaRPr lang="es-AR" altLang="es-AR" sz="1700" dirty="0" smtClean="0">
              <a:latin typeface="Arial" charset="0"/>
              <a:cs typeface="Arial" charset="0"/>
            </a:endParaRPr>
          </a:p>
          <a:p>
            <a:pPr lvl="1" algn="just" eaLnBrk="1" hangingPunct="1">
              <a:buFont typeface="Wingdings" pitchFamily="2" charset="2"/>
              <a:buChar char="Ø"/>
            </a:pPr>
            <a:endParaRPr lang="es-AR" altLang="es-AR" sz="1700" dirty="0" smtClean="0">
              <a:latin typeface="Arial" charset="0"/>
              <a:cs typeface="Arial" charset="0"/>
            </a:endParaRPr>
          </a:p>
          <a:p>
            <a:pPr lvl="1" algn="just" eaLnBrk="1" hangingPunct="1">
              <a:buFont typeface="Wingdings" pitchFamily="2" charset="2"/>
              <a:buChar char="Ø"/>
            </a:pPr>
            <a:endParaRPr lang="es-AR" altLang="es-AR" sz="1700" dirty="0" smtClean="0">
              <a:latin typeface="Arial" charset="0"/>
              <a:cs typeface="Arial" charset="0"/>
            </a:endParaRPr>
          </a:p>
          <a:p>
            <a:pPr lvl="1" algn="just" eaLnBrk="1" hangingPunct="1">
              <a:buFont typeface="Wingdings" pitchFamily="2" charset="2"/>
              <a:buChar char="Ø"/>
            </a:pPr>
            <a:endParaRPr lang="es-AR" altLang="es-AR" sz="1700" dirty="0" smtClean="0">
              <a:latin typeface="Arial" charset="0"/>
              <a:cs typeface="Arial" charset="0"/>
            </a:endParaRPr>
          </a:p>
          <a:p>
            <a:pPr lvl="1" algn="just" eaLnBrk="1" hangingPunct="1">
              <a:buFont typeface="Wingdings" pitchFamily="2" charset="2"/>
              <a:buChar char="Ø"/>
            </a:pPr>
            <a:endParaRPr lang="es-AR" altLang="es-AR" sz="1700" dirty="0" smtClean="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Prioridad establecida por el operador</a:t>
            </a:r>
          </a:p>
          <a:p>
            <a:pPr algn="just" eaLnBrk="1" hangingPunct="1">
              <a:buFont typeface="Wingdings" pitchFamily="2" charset="2"/>
              <a:buChar char="Ø"/>
            </a:pPr>
            <a:r>
              <a:rPr lang="es-AR" altLang="es-AR" sz="2000" dirty="0" smtClean="0">
                <a:latin typeface="Arial" charset="0"/>
                <a:cs typeface="Arial" charset="0"/>
              </a:rPr>
              <a:t>Tiempo de respuesta y resolución = horas hábiles sede central (de 09:00 a 18:00) </a:t>
            </a:r>
          </a:p>
          <a:p>
            <a:pPr lvl="2" algn="just" eaLnBrk="1" hangingPunct="1">
              <a:buFont typeface="Wingdings" pitchFamily="2" charset="2"/>
              <a:buChar char="Ø"/>
            </a:pPr>
            <a:r>
              <a:rPr lang="es-AR" altLang="es-AR" sz="1800" dirty="0" smtClean="0">
                <a:latin typeface="Arial" charset="0"/>
                <a:cs typeface="Arial" charset="0"/>
              </a:rPr>
              <a:t>Desde el registro de la incidencia hasta el inicio de las tareas de resolución</a:t>
            </a:r>
          </a:p>
          <a:p>
            <a:pPr lvl="2" algn="just" eaLnBrk="1" hangingPunct="1">
              <a:buFont typeface="Wingdings" pitchFamily="2" charset="2"/>
              <a:buChar char="Ø"/>
            </a:pPr>
            <a:endParaRPr lang="es-AR" altLang="es-AR" sz="1600" dirty="0" smtClean="0">
              <a:latin typeface="Arial" charset="0"/>
              <a:cs typeface="Arial" charset="0"/>
            </a:endParaRPr>
          </a:p>
          <a:p>
            <a:pPr lvl="1" algn="just" eaLnBrk="1" hangingPunct="1">
              <a:buFont typeface="Wingdings" pitchFamily="2" charset="2"/>
              <a:buChar char="Ø"/>
            </a:pPr>
            <a:endParaRPr lang="es-AR" altLang="es-AR" sz="2000" dirty="0" smtClean="0">
              <a:latin typeface="Arial" charset="0"/>
              <a:cs typeface="Arial" charset="0"/>
            </a:endParaRPr>
          </a:p>
          <a:p>
            <a:pPr lvl="1" algn="just" eaLnBrk="1" hangingPunct="1"/>
            <a:endParaRPr lang="es-AR" altLang="es-AR" sz="2000" dirty="0" smtClean="0">
              <a:latin typeface="Arial" charset="0"/>
              <a:cs typeface="Arial" charset="0"/>
            </a:endParaRPr>
          </a:p>
          <a:p>
            <a:pPr lvl="2" algn="just" eaLnBrk="1" hangingPunct="1"/>
            <a:endParaRPr lang="es-AR" altLang="es-AR" sz="1500" dirty="0">
              <a:latin typeface="Arial" charset="0"/>
              <a:cs typeface="Arial" charset="0"/>
            </a:endParaRPr>
          </a:p>
        </p:txBody>
      </p:sp>
      <p:pic>
        <p:nvPicPr>
          <p:cNvPr id="1026" name="Picture 2" descr="C:\Users\Vadu\Downloads\Soporte.png"/>
          <p:cNvPicPr>
            <a:picLocks noChangeAspect="1" noChangeArrowheads="1"/>
          </p:cNvPicPr>
          <p:nvPr/>
        </p:nvPicPr>
        <p:blipFill>
          <a:blip r:embed="rId2"/>
          <a:srcRect/>
          <a:stretch>
            <a:fillRect/>
          </a:stretch>
        </p:blipFill>
        <p:spPr bwMode="auto">
          <a:xfrm>
            <a:off x="1928794" y="1500174"/>
            <a:ext cx="5219700" cy="1866900"/>
          </a:xfrm>
          <a:prstGeom prst="rect">
            <a:avLst/>
          </a:prstGeom>
          <a:noFill/>
        </p:spPr>
      </p:pic>
    </p:spTree>
    <p:extLst>
      <p:ext uri="{BB962C8B-B14F-4D97-AF65-F5344CB8AC3E}">
        <p14:creationId xmlns:p14="http://schemas.microsoft.com/office/powerpoint/2010/main" val="41458379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Vadu\Downloads\que-es-el-mantenimiento-computadora.jpg"/>
          <p:cNvPicPr>
            <a:picLocks noChangeAspect="1" noChangeArrowheads="1"/>
          </p:cNvPicPr>
          <p:nvPr/>
        </p:nvPicPr>
        <p:blipFill>
          <a:blip r:embed="rId2"/>
          <a:srcRect/>
          <a:stretch>
            <a:fillRect/>
          </a:stretch>
        </p:blipFill>
        <p:spPr bwMode="auto">
          <a:xfrm>
            <a:off x="5857884" y="2500306"/>
            <a:ext cx="3286116" cy="3286116"/>
          </a:xfrm>
          <a:prstGeom prst="rect">
            <a:avLst/>
          </a:prstGeom>
          <a:noFill/>
        </p:spPr>
      </p:pic>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Mantenimiento</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12776"/>
            <a:ext cx="7776864" cy="4752528"/>
          </a:xfrm>
        </p:spPr>
        <p:txBody>
          <a:bodyPr/>
          <a:lstStyle/>
          <a:p>
            <a:pPr algn="just" eaLnBrk="1" hangingPunct="1">
              <a:buFont typeface="Wingdings" pitchFamily="2" charset="2"/>
              <a:buChar char="Ø"/>
            </a:pPr>
            <a:r>
              <a:rPr lang="es-AR" altLang="es-AR" sz="2000" dirty="0" smtClean="0">
                <a:latin typeface="Arial" charset="0"/>
                <a:cs typeface="Arial" charset="0"/>
              </a:rPr>
              <a:t>Mantenimiento Correctivo: La resolución de aquellas incidencias o malos funcionamientos de la herramienta para lo cual </a:t>
            </a:r>
            <a:r>
              <a:rPr lang="es-AR" altLang="es-AR" sz="2000" dirty="0" err="1" smtClean="0">
                <a:latin typeface="Arial" charset="0"/>
                <a:cs typeface="Arial" charset="0"/>
              </a:rPr>
              <a:t>Minus-World</a:t>
            </a:r>
            <a:r>
              <a:rPr lang="es-AR" altLang="es-AR" sz="2000" dirty="0" smtClean="0">
                <a:latin typeface="Arial" charset="0"/>
                <a:cs typeface="Arial" charset="0"/>
              </a:rPr>
              <a:t> cuenta con una serie de mecanismos para la detección, notificación y registro de las mismas.</a:t>
            </a:r>
          </a:p>
          <a:p>
            <a:pPr algn="just" eaLnBrk="1" hangingPunct="1">
              <a:buFont typeface="Wingdings" pitchFamily="2" charset="2"/>
              <a:buChar char="Ø"/>
            </a:pPr>
            <a:endParaRPr lang="es-AR" altLang="es-AR" sz="2000" dirty="0" smtClean="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Mantenimiento Preventivo: debe anticiparse </a:t>
            </a:r>
          </a:p>
          <a:p>
            <a:pPr algn="just" eaLnBrk="1" hangingPunct="1">
              <a:buNone/>
            </a:pPr>
            <a:r>
              <a:rPr lang="es-AR" altLang="es-AR" sz="2000" dirty="0" smtClean="0">
                <a:latin typeface="Arial" charset="0"/>
                <a:cs typeface="Arial" charset="0"/>
              </a:rPr>
              <a:t>	a la detección del cliente de los incidentes y </a:t>
            </a:r>
          </a:p>
          <a:p>
            <a:pPr algn="just" eaLnBrk="1" hangingPunct="1">
              <a:buNone/>
            </a:pPr>
            <a:r>
              <a:rPr lang="es-AR" altLang="es-AR" sz="2000" dirty="0" smtClean="0">
                <a:latin typeface="Arial" charset="0"/>
                <a:cs typeface="Arial" charset="0"/>
              </a:rPr>
              <a:t>	errores del sistema, de modo que se toman </a:t>
            </a:r>
          </a:p>
          <a:p>
            <a:pPr algn="just" eaLnBrk="1" hangingPunct="1">
              <a:buNone/>
            </a:pPr>
            <a:r>
              <a:rPr lang="es-AR" altLang="es-AR" sz="2000" dirty="0">
                <a:latin typeface="Arial" charset="0"/>
                <a:cs typeface="Arial" charset="0"/>
              </a:rPr>
              <a:t>	</a:t>
            </a:r>
            <a:r>
              <a:rPr lang="es-AR" altLang="es-AR" sz="2000" dirty="0" smtClean="0">
                <a:latin typeface="Arial" charset="0"/>
                <a:cs typeface="Arial" charset="0"/>
              </a:rPr>
              <a:t>medidas para la prevención de los mismos.</a:t>
            </a:r>
          </a:p>
        </p:txBody>
      </p:sp>
    </p:spTree>
    <p:extLst>
      <p:ext uri="{BB962C8B-B14F-4D97-AF65-F5344CB8AC3E}">
        <p14:creationId xmlns:p14="http://schemas.microsoft.com/office/powerpoint/2010/main" val="13800239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Mantenimiento</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84784"/>
            <a:ext cx="7776864" cy="4752528"/>
          </a:xfrm>
        </p:spPr>
        <p:txBody>
          <a:bodyPr/>
          <a:lstStyle/>
          <a:p>
            <a:pPr algn="just" eaLnBrk="1" hangingPunct="1">
              <a:buFont typeface="Wingdings" pitchFamily="2" charset="2"/>
              <a:buChar char="Ø"/>
            </a:pPr>
            <a:r>
              <a:rPr lang="es-AR" altLang="es-AR" sz="2000" dirty="0" smtClean="0">
                <a:latin typeface="Arial" charset="0"/>
                <a:cs typeface="Arial" charset="0"/>
              </a:rPr>
              <a:t>Mantenimiento Adaptativo: Tras la dotación del servicio, pueden existir acciones que entran dentro de la factoría del software, de modo que se ejecutan conforme al modelo descrito para el desarrollo del Software en Ciclo de Vida de Desarrollo.</a:t>
            </a:r>
          </a:p>
          <a:p>
            <a:pPr algn="just" eaLnBrk="1" hangingPunct="1">
              <a:buFont typeface="Wingdings" pitchFamily="2" charset="2"/>
              <a:buChar char="Ø"/>
            </a:pPr>
            <a:endParaRPr lang="es-AR" altLang="es-AR" sz="2000" dirty="0" smtClean="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Mantenimiento Evolutivo: Es aquel que desarrolla para la mejora de las aplicaciones de la Plataforma, de modo que la iniciativa de desarrollo es interna para satisfacer las necesidades del mercado</a:t>
            </a:r>
          </a:p>
          <a:p>
            <a:pPr algn="just" eaLnBrk="1" hangingPunct="1">
              <a:buFont typeface="Wingdings" pitchFamily="2" charset="2"/>
              <a:buChar char="Ø"/>
            </a:pPr>
            <a:endParaRPr lang="es-AR" altLang="es-AR" sz="2000" dirty="0" smtClean="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Cada nuevo desarrollo que el cliente solicite quede fuera del mantenimiento preventivo, evolutivo y correctivo, será cotizado aparte y estará sujeto a un nuevo contrato.</a:t>
            </a:r>
          </a:p>
          <a:p>
            <a:pPr lvl="1" algn="just" eaLnBrk="1" hangingPunct="1">
              <a:buFont typeface="Wingdings" pitchFamily="2" charset="2"/>
              <a:buChar char="Ø"/>
            </a:pPr>
            <a:endParaRPr lang="es-AR" altLang="es-AR" sz="2000" dirty="0" smtClean="0">
              <a:latin typeface="Arial" charset="0"/>
              <a:cs typeface="Arial" charset="0"/>
            </a:endParaRPr>
          </a:p>
          <a:p>
            <a:pPr lvl="1" algn="just" eaLnBrk="1" hangingPunct="1"/>
            <a:endParaRPr lang="es-AR" altLang="es-AR" sz="2000" dirty="0" smtClean="0">
              <a:latin typeface="Arial" charset="0"/>
              <a:cs typeface="Arial" charset="0"/>
            </a:endParaRPr>
          </a:p>
          <a:p>
            <a:pPr lvl="2" algn="just" eaLnBrk="1" hangingPunct="1"/>
            <a:endParaRPr lang="es-AR" altLang="es-AR" sz="1500" dirty="0">
              <a:latin typeface="Arial" charset="0"/>
              <a:cs typeface="Arial" charset="0"/>
            </a:endParaRPr>
          </a:p>
        </p:txBody>
      </p:sp>
    </p:spTree>
    <p:extLst>
      <p:ext uri="{BB962C8B-B14F-4D97-AF65-F5344CB8AC3E}">
        <p14:creationId xmlns:p14="http://schemas.microsoft.com/office/powerpoint/2010/main" val="27394016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454" y="1988840"/>
            <a:ext cx="2825042" cy="2439809"/>
          </a:xfrm>
          <a:prstGeom prst="rect">
            <a:avLst/>
          </a:prstGeom>
        </p:spPr>
      </p:pic>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a:latin typeface="Arial" pitchFamily="34" charset="0"/>
                <a:cs typeface="Arial" pitchFamily="34" charset="0"/>
              </a:rPr>
              <a:t>Conclusión</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84784"/>
            <a:ext cx="7776864" cy="4752528"/>
          </a:xfrm>
        </p:spPr>
        <p:txBody>
          <a:bodyPr/>
          <a:lstStyle/>
          <a:p>
            <a:pPr algn="just" eaLnBrk="1" hangingPunct="1">
              <a:buFont typeface="Wingdings" pitchFamily="2" charset="2"/>
              <a:buChar char="Ø"/>
            </a:pPr>
            <a:r>
              <a:rPr lang="es-AR" altLang="es-AR" sz="2000" dirty="0" smtClean="0">
                <a:latin typeface="Arial" charset="0"/>
                <a:cs typeface="Arial" charset="0"/>
              </a:rPr>
              <a:t>Control total de acceso de personas, vehículos y productos.</a:t>
            </a:r>
          </a:p>
          <a:p>
            <a:pPr algn="just" eaLnBrk="1" hangingPunct="1">
              <a:buFont typeface="Wingdings" pitchFamily="2" charset="2"/>
              <a:buChar char="Ø"/>
            </a:pPr>
            <a:endParaRPr lang="es-AR" altLang="es-AR" sz="2000" dirty="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Funcionamiento continuo.</a:t>
            </a:r>
          </a:p>
          <a:p>
            <a:pPr algn="just" eaLnBrk="1" hangingPunct="1">
              <a:buFont typeface="Wingdings" pitchFamily="2" charset="2"/>
              <a:buChar char="Ø"/>
            </a:pPr>
            <a:endParaRPr lang="es-AR" altLang="es-AR" sz="2000" dirty="0" smtClean="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Tecnología de última generación.</a:t>
            </a:r>
          </a:p>
          <a:p>
            <a:pPr algn="just" eaLnBrk="1" hangingPunct="1">
              <a:buFont typeface="Wingdings" pitchFamily="2" charset="2"/>
              <a:buChar char="Ø"/>
            </a:pPr>
            <a:endParaRPr lang="es-AR" altLang="es-AR" sz="2000" dirty="0" smtClean="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Soporte y mantenimiento.</a:t>
            </a:r>
          </a:p>
          <a:p>
            <a:pPr marL="0" indent="0" algn="just" eaLnBrk="1" hangingPunct="1">
              <a:buNone/>
            </a:pPr>
            <a:endParaRPr lang="es-AR" altLang="es-AR" sz="2000" dirty="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Compromiso </a:t>
            </a:r>
            <a:r>
              <a:rPr lang="es-AR" altLang="es-AR" sz="2000" dirty="0">
                <a:latin typeface="Arial" charset="0"/>
                <a:cs typeface="Arial" charset="0"/>
              </a:rPr>
              <a:t>y acompañamiento </a:t>
            </a:r>
            <a:r>
              <a:rPr lang="es-AR" altLang="es-AR" sz="2000" dirty="0" smtClean="0">
                <a:latin typeface="Arial" charset="0"/>
                <a:cs typeface="Arial" charset="0"/>
              </a:rPr>
              <a:t>a lo largo de todo el proceso.</a:t>
            </a:r>
            <a:endParaRPr lang="es-AR" altLang="es-AR" sz="2000" dirty="0">
              <a:latin typeface="Arial" charset="0"/>
              <a:cs typeface="Arial" charset="0"/>
            </a:endParaRPr>
          </a:p>
          <a:p>
            <a:pPr algn="just" eaLnBrk="1" hangingPunct="1">
              <a:buFont typeface="Wingdings" pitchFamily="2" charset="2"/>
              <a:buChar char="Ø"/>
            </a:pPr>
            <a:endParaRPr lang="es-AR" altLang="es-AR" sz="2000" dirty="0" smtClean="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100% Open </a:t>
            </a:r>
            <a:r>
              <a:rPr lang="es-AR" altLang="es-AR" sz="2000" dirty="0" err="1" smtClean="0">
                <a:latin typeface="Arial" charset="0"/>
                <a:cs typeface="Arial" charset="0"/>
              </a:rPr>
              <a:t>Source</a:t>
            </a:r>
            <a:r>
              <a:rPr lang="es-AR" altLang="es-AR" sz="2000" dirty="0" smtClean="0">
                <a:latin typeface="Arial" charset="0"/>
                <a:cs typeface="Arial" charset="0"/>
              </a:rPr>
              <a:t>!</a:t>
            </a:r>
          </a:p>
          <a:p>
            <a:pPr lvl="1" algn="just" eaLnBrk="1" hangingPunct="1"/>
            <a:endParaRPr lang="es-AR" altLang="es-AR" sz="1800" dirty="0">
              <a:latin typeface="Arial" charset="0"/>
              <a:cs typeface="Arial" charset="0"/>
            </a:endParaRPr>
          </a:p>
        </p:txBody>
      </p:sp>
    </p:spTree>
    <p:extLst>
      <p:ext uri="{BB962C8B-B14F-4D97-AF65-F5344CB8AC3E}">
        <p14:creationId xmlns:p14="http://schemas.microsoft.com/office/powerpoint/2010/main" val="23076575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12776"/>
            <a:ext cx="7776864" cy="4752528"/>
          </a:xfrm>
        </p:spPr>
        <p:txBody>
          <a:bodyPr/>
          <a:lstStyle/>
          <a:p>
            <a:pPr lvl="1" algn="ctr" eaLnBrk="1" hangingPunct="1">
              <a:buNone/>
            </a:pPr>
            <a:endParaRPr lang="es-AR" altLang="es-AR" sz="5400" dirty="0" smtClean="0">
              <a:latin typeface="Arial" charset="0"/>
              <a:cs typeface="Arial" charset="0"/>
            </a:endParaRPr>
          </a:p>
          <a:p>
            <a:pPr lvl="1" algn="ctr" eaLnBrk="1" hangingPunct="1">
              <a:buNone/>
            </a:pPr>
            <a:endParaRPr lang="es-AR" altLang="es-AR" sz="5400" dirty="0" smtClean="0">
              <a:latin typeface="Arial" charset="0"/>
              <a:cs typeface="Arial" charset="0"/>
            </a:endParaRPr>
          </a:p>
          <a:p>
            <a:pPr lvl="1" algn="ctr" eaLnBrk="1" hangingPunct="1">
              <a:buNone/>
            </a:pPr>
            <a:endParaRPr lang="es-AR" altLang="es-AR" sz="5400" dirty="0" smtClean="0">
              <a:latin typeface="Arial" charset="0"/>
              <a:cs typeface="Arial" charset="0"/>
            </a:endParaRPr>
          </a:p>
          <a:p>
            <a:pPr lvl="1" algn="ctr" eaLnBrk="1" hangingPunct="1">
              <a:buNone/>
            </a:pPr>
            <a:endParaRPr lang="es-AR" altLang="es-AR" sz="5400" dirty="0" smtClean="0">
              <a:latin typeface="Arial" charset="0"/>
              <a:cs typeface="Arial" charset="0"/>
            </a:endParaRPr>
          </a:p>
          <a:p>
            <a:pPr lvl="1" algn="ctr" eaLnBrk="1" hangingPunct="1">
              <a:buNone/>
            </a:pPr>
            <a:r>
              <a:rPr lang="es-AR" altLang="es-AR" sz="5400" dirty="0" smtClean="0">
                <a:latin typeface="Arial" charset="0"/>
                <a:cs typeface="Arial" charset="0"/>
              </a:rPr>
              <a:t>Preguntas</a:t>
            </a:r>
            <a:endParaRPr lang="es-AR" altLang="es-AR" sz="5400" dirty="0">
              <a:latin typeface="Arial" charset="0"/>
              <a:cs typeface="Arial"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1611560"/>
            <a:ext cx="7105302" cy="10047945"/>
          </a:xfrm>
          <a:prstGeom prst="rect">
            <a:avLst/>
          </a:prstGeom>
        </p:spPr>
      </p:pic>
    </p:spTree>
    <p:extLst>
      <p:ext uri="{BB962C8B-B14F-4D97-AF65-F5344CB8AC3E}">
        <p14:creationId xmlns:p14="http://schemas.microsoft.com/office/powerpoint/2010/main" val="20182504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262" y="4184650"/>
            <a:ext cx="1865313" cy="267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Título"/>
          <p:cNvSpPr>
            <a:spLocks noGrp="1"/>
          </p:cNvSpPr>
          <p:nvPr>
            <p:ph type="title"/>
          </p:nvPr>
        </p:nvSpPr>
        <p:spPr>
          <a:xfrm>
            <a:off x="395536" y="980728"/>
            <a:ext cx="8229600" cy="795338"/>
          </a:xfrm>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Objetivos del proyecto</a:t>
            </a:r>
            <a:r>
              <a:rPr lang="es-AR" dirty="0" smtClean="0"/>
              <a:t/>
            </a:r>
            <a:br>
              <a:rPr lang="es-AR" dirty="0" smtClean="0"/>
            </a:br>
            <a:endParaRPr lang="es-AR" dirty="0"/>
          </a:p>
        </p:txBody>
      </p:sp>
      <p:sp>
        <p:nvSpPr>
          <p:cNvPr id="7171" name="2 Marcador de contenido"/>
          <p:cNvSpPr>
            <a:spLocks noGrp="1"/>
          </p:cNvSpPr>
          <p:nvPr>
            <p:ph idx="1"/>
          </p:nvPr>
        </p:nvSpPr>
        <p:spPr>
          <a:xfrm>
            <a:off x="457200" y="1500188"/>
            <a:ext cx="7859713" cy="4824412"/>
          </a:xfrm>
        </p:spPr>
        <p:txBody>
          <a:bodyPr/>
          <a:lstStyle/>
          <a:p>
            <a:pPr marL="0" indent="0" algn="just" eaLnBrk="1" hangingPunct="1">
              <a:buNone/>
            </a:pPr>
            <a:endParaRPr lang="es-AR" altLang="es-AR" sz="2000" dirty="0">
              <a:latin typeface="Arial" charset="0"/>
              <a:cs typeface="Arial" charset="0"/>
            </a:endParaRPr>
          </a:p>
          <a:p>
            <a:pPr algn="just" eaLnBrk="1" hangingPunct="1"/>
            <a:endParaRPr lang="es-AR" altLang="es-AR" sz="2000" dirty="0" smtClean="0">
              <a:latin typeface="Arial" charset="0"/>
              <a:cs typeface="Arial" charset="0"/>
            </a:endParaRPr>
          </a:p>
          <a:p>
            <a:pPr algn="just" eaLnBrk="1" hangingPunct="1">
              <a:buFont typeface="Wingdings" pitchFamily="2" charset="2"/>
              <a:buChar char="Ø"/>
            </a:pPr>
            <a:r>
              <a:rPr lang="es-AR" altLang="es-AR" sz="2000" dirty="0">
                <a:latin typeface="Arial" charset="0"/>
                <a:cs typeface="Arial" charset="0"/>
              </a:rPr>
              <a:t>Contribuir a la integración de la gestión del área de Seguridad con los demás sistemas de gestión de la empresa, maximizando los resultados de la misma</a:t>
            </a:r>
            <a:r>
              <a:rPr lang="es-AR" altLang="es-AR" sz="2000" dirty="0" smtClean="0">
                <a:latin typeface="Arial" charset="0"/>
                <a:cs typeface="Arial" charset="0"/>
              </a:rPr>
              <a:t>.</a:t>
            </a:r>
          </a:p>
          <a:p>
            <a:pPr algn="just" eaLnBrk="1" hangingPunct="1">
              <a:buFont typeface="Wingdings" pitchFamily="2" charset="2"/>
              <a:buChar char="Ø"/>
            </a:pPr>
            <a:endParaRPr lang="es-AR" altLang="es-AR" sz="2000" dirty="0">
              <a:latin typeface="Arial" charset="0"/>
              <a:cs typeface="Arial" charset="0"/>
            </a:endParaRPr>
          </a:p>
          <a:p>
            <a:pPr algn="just" eaLnBrk="1" hangingPunct="1">
              <a:buFont typeface="Wingdings" pitchFamily="2" charset="2"/>
              <a:buChar char="Ø"/>
            </a:pPr>
            <a:r>
              <a:rPr lang="es-AR" altLang="es-AR" sz="2000" dirty="0">
                <a:latin typeface="Arial" charset="0"/>
                <a:cs typeface="Arial" charset="0"/>
              </a:rPr>
              <a:t>Optimizar y facilitar los procesos control de acceso del personal, vehicular y de productos, incorporando a los sectores de la </a:t>
            </a:r>
            <a:r>
              <a:rPr lang="es-AR" altLang="es-AR" sz="2000" dirty="0" smtClean="0">
                <a:latin typeface="Arial" charset="0"/>
                <a:cs typeface="Arial" charset="0"/>
              </a:rPr>
              <a:t>compañía.</a:t>
            </a:r>
            <a:endParaRPr lang="es-AR" altLang="es-AR" sz="2000" dirty="0">
              <a:latin typeface="Arial" charset="0"/>
              <a:cs typeface="Arial" charset="0"/>
            </a:endParaRPr>
          </a:p>
          <a:p>
            <a:pPr algn="just" eaLnBrk="1" hangingPunct="1"/>
            <a:endParaRPr lang="es-AR" altLang="es-AR" sz="2000" dirty="0">
              <a:latin typeface="Arial" charset="0"/>
              <a:cs typeface="Arial" charset="0"/>
            </a:endParaRPr>
          </a:p>
          <a:p>
            <a:pPr eaLnBrk="1" hangingPunct="1"/>
            <a:endParaRPr lang="es-AR" altLang="es-AR" dirty="0" smtClean="0"/>
          </a:p>
          <a:p>
            <a:pPr eaLnBrk="1" hangingPunct="1">
              <a:buFont typeface="Wingdings 2" pitchFamily="18" charset="2"/>
              <a:buNone/>
            </a:pPr>
            <a:endParaRPr lang="es-AR" altLang="es-AR" dirty="0" smtClean="0"/>
          </a:p>
        </p:txBody>
      </p:sp>
    </p:spTree>
    <p:extLst>
      <p:ext uri="{BB962C8B-B14F-4D97-AF65-F5344CB8AC3E}">
        <p14:creationId xmlns:p14="http://schemas.microsoft.com/office/powerpoint/2010/main" val="39771539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4000500"/>
            <a:ext cx="3810000" cy="2857500"/>
          </a:xfrm>
          <a:prstGeom prst="rect">
            <a:avLst/>
          </a:prstGeom>
        </p:spPr>
      </p:pic>
      <p:sp>
        <p:nvSpPr>
          <p:cNvPr id="2" name="1 Título"/>
          <p:cNvSpPr>
            <a:spLocks noGrp="1"/>
          </p:cNvSpPr>
          <p:nvPr>
            <p:ph type="title"/>
          </p:nvPr>
        </p:nvSpPr>
        <p:spPr>
          <a:xfrm>
            <a:off x="395536" y="980728"/>
            <a:ext cx="8229600" cy="795338"/>
          </a:xfrm>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Objetivos del proyecto</a:t>
            </a:r>
            <a:r>
              <a:rPr lang="es-AR" dirty="0" smtClean="0"/>
              <a:t/>
            </a:r>
            <a:br>
              <a:rPr lang="es-AR" dirty="0" smtClean="0"/>
            </a:br>
            <a:endParaRPr lang="es-AR" dirty="0"/>
          </a:p>
        </p:txBody>
      </p:sp>
      <p:sp>
        <p:nvSpPr>
          <p:cNvPr id="7171" name="2 Marcador de contenido"/>
          <p:cNvSpPr>
            <a:spLocks noGrp="1"/>
          </p:cNvSpPr>
          <p:nvPr>
            <p:ph idx="1"/>
          </p:nvPr>
        </p:nvSpPr>
        <p:spPr>
          <a:xfrm>
            <a:off x="457200" y="1500188"/>
            <a:ext cx="7859713" cy="4824412"/>
          </a:xfrm>
        </p:spPr>
        <p:txBody>
          <a:bodyPr/>
          <a:lstStyle/>
          <a:p>
            <a:pPr algn="just" eaLnBrk="1" hangingPunct="1"/>
            <a:endParaRPr lang="es-AR" altLang="es-AR" sz="2000" dirty="0" smtClean="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Sistematizar </a:t>
            </a:r>
            <a:r>
              <a:rPr lang="es-AR" altLang="es-AR" sz="2000" dirty="0">
                <a:latin typeface="Arial" charset="0"/>
                <a:cs typeface="Arial" charset="0"/>
              </a:rPr>
              <a:t>la gestión de </a:t>
            </a:r>
            <a:r>
              <a:rPr lang="es-AR" altLang="es-AR" sz="2000" dirty="0" smtClean="0">
                <a:latin typeface="Arial" charset="0"/>
                <a:cs typeface="Arial" charset="0"/>
              </a:rPr>
              <a:t>personas</a:t>
            </a:r>
            <a:r>
              <a:rPr lang="es-AR" altLang="es-AR" sz="2000" dirty="0">
                <a:latin typeface="Arial" charset="0"/>
                <a:cs typeface="Arial" charset="0"/>
              </a:rPr>
              <a:t>, vehículos y productos, implementando una solución tecnológica </a:t>
            </a:r>
            <a:r>
              <a:rPr lang="es-AR" altLang="es-AR" sz="2000" dirty="0" smtClean="0">
                <a:latin typeface="Arial" charset="0"/>
                <a:cs typeface="Arial" charset="0"/>
              </a:rPr>
              <a:t>integrando </a:t>
            </a:r>
            <a:r>
              <a:rPr lang="es-AR" altLang="es-AR" sz="2000" dirty="0">
                <a:latin typeface="Arial" charset="0"/>
                <a:cs typeface="Arial" charset="0"/>
              </a:rPr>
              <a:t>las herramientas actuales, asegurando su vínculo con las demás aplicaciones corporativas.</a:t>
            </a:r>
          </a:p>
          <a:p>
            <a:pPr algn="just" eaLnBrk="1" hangingPunct="1">
              <a:buFont typeface="Wingdings" pitchFamily="2" charset="2"/>
              <a:buChar char="Ø"/>
            </a:pPr>
            <a:endParaRPr lang="es-AR" altLang="es-AR" sz="2000" dirty="0" smtClean="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Automatizar </a:t>
            </a:r>
            <a:r>
              <a:rPr lang="es-AR" altLang="es-AR" sz="2000" dirty="0">
                <a:latin typeface="Arial" charset="0"/>
                <a:cs typeface="Arial" charset="0"/>
              </a:rPr>
              <a:t>el </a:t>
            </a:r>
            <a:r>
              <a:rPr lang="en-US" altLang="es-AR" sz="2000" dirty="0" smtClean="0">
                <a:latin typeface="Arial" charset="0"/>
                <a:cs typeface="Arial" charset="0"/>
              </a:rPr>
              <a:t>Reporting</a:t>
            </a:r>
            <a:r>
              <a:rPr lang="es-AR" altLang="es-AR" sz="2000" dirty="0" smtClean="0">
                <a:latin typeface="Arial" charset="0"/>
                <a:cs typeface="Arial" charset="0"/>
              </a:rPr>
              <a:t> </a:t>
            </a:r>
            <a:r>
              <a:rPr lang="es-AR" altLang="es-AR" sz="2000" dirty="0">
                <a:latin typeface="Arial" charset="0"/>
                <a:cs typeface="Arial" charset="0"/>
              </a:rPr>
              <a:t>de estadísticas, desde una única fuente de información, focalizando el uso de los recursos en el </a:t>
            </a:r>
            <a:r>
              <a:rPr lang="es-AR" altLang="es-AR" sz="2000" dirty="0" smtClean="0">
                <a:latin typeface="Arial" charset="0"/>
                <a:cs typeface="Arial" charset="0"/>
              </a:rPr>
              <a:t>análisis.</a:t>
            </a:r>
            <a:endParaRPr lang="es-AR" altLang="es-AR" sz="2000" dirty="0" smtClean="0"/>
          </a:p>
          <a:p>
            <a:pPr eaLnBrk="1" hangingPunct="1"/>
            <a:endParaRPr lang="es-AR" altLang="es-AR" dirty="0" smtClean="0"/>
          </a:p>
          <a:p>
            <a:pPr eaLnBrk="1" hangingPunct="1">
              <a:buFont typeface="Wingdings 2" pitchFamily="18" charset="2"/>
              <a:buNone/>
            </a:pPr>
            <a:endParaRPr lang="es-AR" altLang="es-AR"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767" y="5013176"/>
            <a:ext cx="1895475" cy="1619250"/>
          </a:xfrm>
          <a:prstGeom prst="rect">
            <a:avLst/>
          </a:prstGeom>
        </p:spPr>
      </p:pic>
      <p:sp>
        <p:nvSpPr>
          <p:cNvPr id="2" name="1 Título"/>
          <p:cNvSpPr>
            <a:spLocks noGrp="1"/>
          </p:cNvSpPr>
          <p:nvPr>
            <p:ph type="title"/>
          </p:nvPr>
        </p:nvSpPr>
        <p:spPr>
          <a:xfrm>
            <a:off x="323528" y="980728"/>
            <a:ext cx="8229600" cy="795338"/>
          </a:xfrm>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Problemática actual</a:t>
            </a:r>
            <a:r>
              <a:rPr lang="es-AR" dirty="0" smtClean="0"/>
              <a:t/>
            </a:r>
            <a:br>
              <a:rPr lang="es-AR" dirty="0" smtClean="0"/>
            </a:br>
            <a:endParaRPr lang="es-AR" dirty="0"/>
          </a:p>
        </p:txBody>
      </p:sp>
      <p:sp>
        <p:nvSpPr>
          <p:cNvPr id="7171" name="2 Marcador de contenido"/>
          <p:cNvSpPr>
            <a:spLocks noGrp="1"/>
          </p:cNvSpPr>
          <p:nvPr>
            <p:ph idx="1"/>
          </p:nvPr>
        </p:nvSpPr>
        <p:spPr>
          <a:xfrm>
            <a:off x="323528" y="980728"/>
            <a:ext cx="7632848" cy="5400600"/>
          </a:xfrm>
        </p:spPr>
        <p:txBody>
          <a:bodyPr/>
          <a:lstStyle/>
          <a:p>
            <a:pPr algn="just" eaLnBrk="1" hangingPunct="1"/>
            <a:endParaRPr lang="es-AR" altLang="es-AR" sz="2000" dirty="0" smtClean="0">
              <a:latin typeface="Arial" charset="0"/>
              <a:cs typeface="Arial" charset="0"/>
            </a:endParaRPr>
          </a:p>
          <a:p>
            <a:pPr marL="273050" lvl="1" indent="-273050" algn="just" eaLnBrk="1" hangingPunct="1">
              <a:buClr>
                <a:srgbClr val="A04DA3"/>
              </a:buClr>
              <a:buSzPct val="95000"/>
              <a:buFont typeface="Wingdings" pitchFamily="2" charset="2"/>
              <a:buChar char="Ø"/>
            </a:pPr>
            <a:r>
              <a:rPr lang="es-AR" sz="2000" dirty="0">
                <a:latin typeface="Arial" panose="020B0604020202020204" pitchFamily="34" charset="0"/>
                <a:cs typeface="Arial" panose="020B0604020202020204" pitchFamily="34" charset="0"/>
              </a:rPr>
              <a:t>Inexistencia de registro de traslados de productos o mercadería entre </a:t>
            </a:r>
            <a:r>
              <a:rPr lang="es-AR" sz="2000" dirty="0" smtClean="0">
                <a:latin typeface="Arial" panose="020B0604020202020204" pitchFamily="34" charset="0"/>
                <a:cs typeface="Arial" panose="020B0604020202020204" pitchFamily="34" charset="0"/>
              </a:rPr>
              <a:t>dependencias</a:t>
            </a:r>
          </a:p>
          <a:p>
            <a:pPr marL="273050" lvl="1" indent="-273050" algn="just" eaLnBrk="1" hangingPunct="1">
              <a:buClr>
                <a:srgbClr val="A04DA3"/>
              </a:buClr>
              <a:buSzPct val="95000"/>
              <a:buFont typeface="Wingdings" pitchFamily="2" charset="2"/>
              <a:buChar char="Ø"/>
            </a:pPr>
            <a:r>
              <a:rPr lang="es-AR" sz="2000" dirty="0">
                <a:latin typeface="Arial" panose="020B0604020202020204" pitchFamily="34" charset="0"/>
                <a:cs typeface="Arial" panose="020B0604020202020204" pitchFamily="34" charset="0"/>
              </a:rPr>
              <a:t>Control de existencias en depósitos o fábrica de forma manual, se pierde mucho tiempo en cargar la información además de correr el riesgo de errores humanos o fraude</a:t>
            </a:r>
            <a:r>
              <a:rPr lang="es-ES" sz="2000" dirty="0">
                <a:latin typeface="Arial" panose="020B0604020202020204" pitchFamily="34" charset="0"/>
                <a:cs typeface="Arial" panose="020B0604020202020204" pitchFamily="34" charset="0"/>
              </a:rPr>
              <a:t>.</a:t>
            </a:r>
            <a:endParaRPr lang="es-AR" sz="2000" dirty="0">
              <a:latin typeface="Arial" panose="020B0604020202020204" pitchFamily="34" charset="0"/>
              <a:cs typeface="Arial" panose="020B0604020202020204" pitchFamily="34" charset="0"/>
            </a:endParaRPr>
          </a:p>
          <a:p>
            <a:pPr marL="273050" lvl="1" indent="-273050" algn="just" eaLnBrk="1" hangingPunct="1">
              <a:buClr>
                <a:srgbClr val="A04DA3"/>
              </a:buClr>
              <a:buSzPct val="95000"/>
              <a:buFont typeface="Wingdings" pitchFamily="2" charset="2"/>
              <a:buChar char="Ø"/>
            </a:pPr>
            <a:r>
              <a:rPr lang="es-ES" sz="2000" dirty="0">
                <a:latin typeface="Arial" panose="020B0604020202020204" pitchFamily="34" charset="0"/>
                <a:cs typeface="Arial" panose="020B0604020202020204" pitchFamily="34" charset="0"/>
              </a:rPr>
              <a:t>No existe un control efectivo de asistencia y permanecía en oficinas, depósitos y planta.</a:t>
            </a:r>
            <a:endParaRPr lang="es-AR" sz="2000" dirty="0">
              <a:latin typeface="Arial" panose="020B0604020202020204" pitchFamily="34" charset="0"/>
              <a:cs typeface="Arial" panose="020B0604020202020204" pitchFamily="34" charset="0"/>
            </a:endParaRPr>
          </a:p>
          <a:p>
            <a:pPr marL="273050" lvl="1" indent="-273050" algn="just" eaLnBrk="1" hangingPunct="1">
              <a:buClr>
                <a:srgbClr val="A04DA3"/>
              </a:buClr>
              <a:buSzPct val="95000"/>
              <a:buFont typeface="Wingdings" pitchFamily="2" charset="2"/>
              <a:buChar char="Ø"/>
            </a:pPr>
            <a:r>
              <a:rPr lang="es-ES" sz="2000" dirty="0">
                <a:latin typeface="Arial" panose="020B0604020202020204" pitchFamily="34" charset="0"/>
                <a:cs typeface="Arial" panose="020B0604020202020204" pitchFamily="34" charset="0"/>
              </a:rPr>
              <a:t>Falta de seguridad </a:t>
            </a:r>
            <a:r>
              <a:rPr lang="es-ES" sz="2000" dirty="0" smtClean="0">
                <a:latin typeface="Arial" panose="020B0604020202020204" pitchFamily="34" charset="0"/>
                <a:cs typeface="Arial" panose="020B0604020202020204" pitchFamily="34" charset="0"/>
              </a:rPr>
              <a:t>de ingreso a </a:t>
            </a:r>
            <a:r>
              <a:rPr lang="es-ES" sz="2000" dirty="0" err="1" smtClean="0">
                <a:latin typeface="Arial" panose="020B0604020202020204" pitchFamily="34" charset="0"/>
                <a:cs typeface="Arial" panose="020B0604020202020204" pitchFamily="34" charset="0"/>
              </a:rPr>
              <a:t>Datacenter</a:t>
            </a:r>
            <a:endParaRPr lang="es-AR" sz="2000" dirty="0">
              <a:latin typeface="Arial" panose="020B0604020202020204" pitchFamily="34" charset="0"/>
              <a:cs typeface="Arial" panose="020B0604020202020204" pitchFamily="34" charset="0"/>
            </a:endParaRPr>
          </a:p>
          <a:p>
            <a:pPr marL="273050" lvl="1" indent="-273050" algn="just" eaLnBrk="1" hangingPunct="1">
              <a:buClr>
                <a:srgbClr val="A04DA3"/>
              </a:buClr>
              <a:buSzPct val="95000"/>
              <a:buFont typeface="Wingdings" pitchFamily="2" charset="2"/>
              <a:buChar char="Ø"/>
            </a:pPr>
            <a:r>
              <a:rPr lang="es-ES" sz="2000" dirty="0">
                <a:latin typeface="Arial" panose="020B0604020202020204" pitchFamily="34" charset="0"/>
                <a:cs typeface="Arial" panose="020B0604020202020204" pitchFamily="34" charset="0"/>
              </a:rPr>
              <a:t>No existe registro de vehículos autorizados para el traslado de producto</a:t>
            </a:r>
            <a:r>
              <a:rPr lang="es-AR" sz="2000" dirty="0">
                <a:latin typeface="Arial" panose="020B0604020202020204" pitchFamily="34" charset="0"/>
                <a:cs typeface="Arial" panose="020B0604020202020204" pitchFamily="34" charset="0"/>
              </a:rPr>
              <a:t>s</a:t>
            </a:r>
          </a:p>
          <a:p>
            <a:pPr marL="273050" lvl="1" indent="-273050" algn="just" eaLnBrk="1" hangingPunct="1">
              <a:buClr>
                <a:srgbClr val="A04DA3"/>
              </a:buClr>
              <a:buSzPct val="95000"/>
              <a:buFont typeface="Wingdings" pitchFamily="2" charset="2"/>
              <a:buChar char="Ø"/>
            </a:pPr>
            <a:r>
              <a:rPr lang="es-AR" sz="2000" dirty="0">
                <a:latin typeface="Arial" panose="020B0604020202020204" pitchFamily="34" charset="0"/>
                <a:cs typeface="Arial" panose="020B0604020202020204" pitchFamily="34" charset="0"/>
              </a:rPr>
              <a:t>Falta de control de accesos a estacionamientos de las oficinas y planta</a:t>
            </a:r>
          </a:p>
          <a:p>
            <a:pPr marL="273050" lvl="1" indent="-273050" algn="just" eaLnBrk="1" hangingPunct="1">
              <a:buClr>
                <a:srgbClr val="A04DA3"/>
              </a:buClr>
              <a:buSzPct val="95000"/>
              <a:buFont typeface="Wingdings" pitchFamily="2" charset="2"/>
              <a:buChar char="Ø"/>
            </a:pPr>
            <a:r>
              <a:rPr lang="es-AR" sz="2000" dirty="0">
                <a:latin typeface="Arial" panose="020B0604020202020204" pitchFamily="34" charset="0"/>
                <a:cs typeface="Arial" panose="020B0604020202020204" pitchFamily="34" charset="0"/>
              </a:rPr>
              <a:t>Inexistencia de control de acceso </a:t>
            </a:r>
            <a:r>
              <a:rPr lang="es-AR" sz="2000" dirty="0" smtClean="0">
                <a:latin typeface="Arial" panose="020B0604020202020204" pitchFamily="34" charset="0"/>
                <a:cs typeface="Arial" panose="020B0604020202020204" pitchFamily="34" charset="0"/>
              </a:rPr>
              <a:t>para </a:t>
            </a:r>
            <a:r>
              <a:rPr lang="es-AR" sz="2000" dirty="0">
                <a:latin typeface="Arial" panose="020B0604020202020204" pitchFamily="34" charset="0"/>
                <a:cs typeface="Arial" panose="020B0604020202020204" pitchFamily="34" charset="0"/>
              </a:rPr>
              <a:t>proveedores </a:t>
            </a:r>
            <a:endParaRPr lang="es-AR" sz="2000" dirty="0" smtClean="0">
              <a:latin typeface="Arial" panose="020B0604020202020204" pitchFamily="34" charset="0"/>
              <a:cs typeface="Arial" panose="020B0604020202020204" pitchFamily="34" charset="0"/>
            </a:endParaRPr>
          </a:p>
          <a:p>
            <a:pPr marL="0" lvl="1" indent="0" algn="just" eaLnBrk="1" hangingPunct="1">
              <a:buClr>
                <a:srgbClr val="A04DA3"/>
              </a:buClr>
              <a:buSzPct val="95000"/>
              <a:buNone/>
            </a:pPr>
            <a:r>
              <a:rPr lang="es-AR" sz="2000" dirty="0">
                <a:latin typeface="Arial" panose="020B0604020202020204" pitchFamily="34" charset="0"/>
                <a:cs typeface="Arial" panose="020B0604020202020204" pitchFamily="34" charset="0"/>
              </a:rPr>
              <a:t> </a:t>
            </a:r>
            <a:r>
              <a:rPr lang="es-AR" sz="2000" dirty="0" smtClean="0">
                <a:latin typeface="Arial" panose="020B0604020202020204" pitchFamily="34" charset="0"/>
                <a:cs typeface="Arial" panose="020B0604020202020204" pitchFamily="34" charset="0"/>
              </a:rPr>
              <a:t>   y clientes</a:t>
            </a:r>
          </a:p>
          <a:p>
            <a:pPr marL="273050" lvl="1" indent="-273050" algn="just" eaLnBrk="1" hangingPunct="1">
              <a:buClr>
                <a:srgbClr val="A04DA3"/>
              </a:buClr>
              <a:buSzPct val="95000"/>
              <a:buFont typeface="Wingdings" pitchFamily="2" charset="2"/>
              <a:buChar char="Ø"/>
            </a:pPr>
            <a:endParaRPr lang="es-AR" sz="2000" dirty="0">
              <a:latin typeface="Arial" panose="020B0604020202020204" pitchFamily="34" charset="0"/>
              <a:cs typeface="Arial" panose="020B0604020202020204" pitchFamily="34" charset="0"/>
            </a:endParaRPr>
          </a:p>
          <a:p>
            <a:pPr eaLnBrk="1" hangingPunct="1"/>
            <a:endParaRPr lang="es-AR" altLang="es-AR" dirty="0" smtClean="0"/>
          </a:p>
          <a:p>
            <a:pPr eaLnBrk="1" hangingPunct="1">
              <a:buFont typeface="Wingdings 2" pitchFamily="18" charset="2"/>
              <a:buNone/>
            </a:pPr>
            <a:endParaRPr lang="es-AR" altLang="es-AR" dirty="0" smtClean="0"/>
          </a:p>
        </p:txBody>
      </p:sp>
    </p:spTree>
    <p:extLst>
      <p:ext uri="{BB962C8B-B14F-4D97-AF65-F5344CB8AC3E}">
        <p14:creationId xmlns:p14="http://schemas.microsoft.com/office/powerpoint/2010/main" val="56042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anim calcmode="lin" valueType="num">
                                      <p:cBhvr additive="base">
                                        <p:cTn id="7" dur="500" fill="hold"/>
                                        <p:tgtEl>
                                          <p:spTgt spid="717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1">
                                            <p:txEl>
                                              <p:pRg st="2" end="2"/>
                                            </p:txEl>
                                          </p:spTgt>
                                        </p:tgtEl>
                                        <p:attrNameLst>
                                          <p:attrName>style.visibility</p:attrName>
                                        </p:attrNameLst>
                                      </p:cBhvr>
                                      <p:to>
                                        <p:strVal val="visible"/>
                                      </p:to>
                                    </p:set>
                                    <p:anim calcmode="lin" valueType="num">
                                      <p:cBhvr additive="base">
                                        <p:cTn id="13" dur="500" fill="hold"/>
                                        <p:tgtEl>
                                          <p:spTgt spid="717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171">
                                            <p:txEl>
                                              <p:pRg st="3" end="3"/>
                                            </p:txEl>
                                          </p:spTgt>
                                        </p:tgtEl>
                                        <p:attrNameLst>
                                          <p:attrName>style.visibility</p:attrName>
                                        </p:attrNameLst>
                                      </p:cBhvr>
                                      <p:to>
                                        <p:strVal val="visible"/>
                                      </p:to>
                                    </p:set>
                                    <p:anim calcmode="lin" valueType="num">
                                      <p:cBhvr additive="base">
                                        <p:cTn id="19" dur="500" fill="hold"/>
                                        <p:tgtEl>
                                          <p:spTgt spid="717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171">
                                            <p:txEl>
                                              <p:pRg st="4" end="4"/>
                                            </p:txEl>
                                          </p:spTgt>
                                        </p:tgtEl>
                                        <p:attrNameLst>
                                          <p:attrName>style.visibility</p:attrName>
                                        </p:attrNameLst>
                                      </p:cBhvr>
                                      <p:to>
                                        <p:strVal val="visible"/>
                                      </p:to>
                                    </p:set>
                                    <p:anim calcmode="lin" valueType="num">
                                      <p:cBhvr additive="base">
                                        <p:cTn id="25" dur="500" fill="hold"/>
                                        <p:tgtEl>
                                          <p:spTgt spid="717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1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171">
                                            <p:txEl>
                                              <p:pRg st="5" end="5"/>
                                            </p:txEl>
                                          </p:spTgt>
                                        </p:tgtEl>
                                        <p:attrNameLst>
                                          <p:attrName>style.visibility</p:attrName>
                                        </p:attrNameLst>
                                      </p:cBhvr>
                                      <p:to>
                                        <p:strVal val="visible"/>
                                      </p:to>
                                    </p:set>
                                    <p:anim calcmode="lin" valueType="num">
                                      <p:cBhvr additive="base">
                                        <p:cTn id="31" dur="500" fill="hold"/>
                                        <p:tgtEl>
                                          <p:spTgt spid="717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17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171">
                                            <p:txEl>
                                              <p:pRg st="6" end="6"/>
                                            </p:txEl>
                                          </p:spTgt>
                                        </p:tgtEl>
                                        <p:attrNameLst>
                                          <p:attrName>style.visibility</p:attrName>
                                        </p:attrNameLst>
                                      </p:cBhvr>
                                      <p:to>
                                        <p:strVal val="visible"/>
                                      </p:to>
                                    </p:set>
                                    <p:anim calcmode="lin" valueType="num">
                                      <p:cBhvr additive="base">
                                        <p:cTn id="37" dur="500" fill="hold"/>
                                        <p:tgtEl>
                                          <p:spTgt spid="7171">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17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171">
                                            <p:txEl>
                                              <p:pRg st="7" end="7"/>
                                            </p:txEl>
                                          </p:spTgt>
                                        </p:tgtEl>
                                        <p:attrNameLst>
                                          <p:attrName>style.visibility</p:attrName>
                                        </p:attrNameLst>
                                      </p:cBhvr>
                                      <p:to>
                                        <p:strVal val="visible"/>
                                      </p:to>
                                    </p:set>
                                    <p:anim calcmode="lin" valueType="num">
                                      <p:cBhvr additive="base">
                                        <p:cTn id="43" dur="500" fill="hold"/>
                                        <p:tgtEl>
                                          <p:spTgt spid="7171">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171">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171">
                                            <p:txEl>
                                              <p:pRg st="8" end="8"/>
                                            </p:txEl>
                                          </p:spTgt>
                                        </p:tgtEl>
                                        <p:attrNameLst>
                                          <p:attrName>style.visibility</p:attrName>
                                        </p:attrNameLst>
                                      </p:cBhvr>
                                      <p:to>
                                        <p:strVal val="visible"/>
                                      </p:to>
                                    </p:set>
                                    <p:anim calcmode="lin" valueType="num">
                                      <p:cBhvr additive="base">
                                        <p:cTn id="47" dur="500" fill="hold"/>
                                        <p:tgtEl>
                                          <p:spTgt spid="7171">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17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Alcance del proyecto</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12776"/>
            <a:ext cx="7776864" cy="4752528"/>
          </a:xfrm>
        </p:spPr>
        <p:txBody>
          <a:bodyPr/>
          <a:lstStyle/>
          <a:p>
            <a:pPr algn="just" eaLnBrk="1" hangingPunct="1">
              <a:buFont typeface="Wingdings" pitchFamily="2" charset="2"/>
              <a:buChar char="Ø"/>
            </a:pPr>
            <a:r>
              <a:rPr lang="es-AR" altLang="es-AR" sz="2000" dirty="0" smtClean="0">
                <a:latin typeface="Arial" charset="0"/>
                <a:cs typeface="Arial" charset="0"/>
              </a:rPr>
              <a:t>Distribución geográfica y física</a:t>
            </a:r>
          </a:p>
          <a:p>
            <a:pPr algn="just" eaLnBrk="1" hangingPunct="1">
              <a:buFont typeface="Wingdings" pitchFamily="2" charset="2"/>
              <a:buChar char="Ø"/>
            </a:pPr>
            <a:r>
              <a:rPr lang="es-AR" altLang="es-AR" sz="2000" dirty="0" smtClean="0">
                <a:latin typeface="Arial" charset="0"/>
                <a:cs typeface="Arial" charset="0"/>
              </a:rPr>
              <a:t>Módulo de control de acceso de personas</a:t>
            </a:r>
          </a:p>
          <a:p>
            <a:pPr algn="just" eaLnBrk="1" hangingPunct="1">
              <a:buFont typeface="Wingdings" pitchFamily="2" charset="2"/>
              <a:buChar char="Ø"/>
            </a:pPr>
            <a:r>
              <a:rPr lang="es-AR" altLang="es-AR" sz="2000" dirty="0">
                <a:latin typeface="Arial" charset="0"/>
                <a:cs typeface="Arial" charset="0"/>
              </a:rPr>
              <a:t>Módulo de control de acceso de </a:t>
            </a:r>
            <a:r>
              <a:rPr lang="es-AR" altLang="es-AR" sz="2000" dirty="0" smtClean="0">
                <a:latin typeface="Arial" charset="0"/>
                <a:cs typeface="Arial" charset="0"/>
              </a:rPr>
              <a:t>vehículos</a:t>
            </a:r>
            <a:endParaRPr lang="es-AR" altLang="es-AR" sz="2000" dirty="0">
              <a:latin typeface="Arial" charset="0"/>
              <a:cs typeface="Arial" charset="0"/>
            </a:endParaRPr>
          </a:p>
          <a:p>
            <a:pPr algn="just" eaLnBrk="1" hangingPunct="1">
              <a:buFont typeface="Wingdings" pitchFamily="2" charset="2"/>
              <a:buChar char="Ø"/>
            </a:pPr>
            <a:r>
              <a:rPr lang="es-AR" altLang="es-AR" sz="2000" dirty="0">
                <a:latin typeface="Arial" charset="0"/>
                <a:cs typeface="Arial" charset="0"/>
              </a:rPr>
              <a:t>Módulo de control de </a:t>
            </a:r>
            <a:r>
              <a:rPr lang="es-AR" altLang="es-AR" sz="2000" dirty="0" smtClean="0">
                <a:latin typeface="Arial" charset="0"/>
                <a:cs typeface="Arial" charset="0"/>
              </a:rPr>
              <a:t>productos</a:t>
            </a:r>
            <a:endParaRPr lang="es-AR" altLang="es-AR" sz="2000" dirty="0">
              <a:latin typeface="Arial" charset="0"/>
              <a:cs typeface="Arial" charset="0"/>
            </a:endParaRPr>
          </a:p>
          <a:p>
            <a:pPr algn="just" eaLnBrk="1" hangingPunct="1">
              <a:buFont typeface="Wingdings" pitchFamily="2" charset="2"/>
              <a:buChar char="Ø"/>
            </a:pPr>
            <a:r>
              <a:rPr lang="es-AR" altLang="es-AR" sz="2000" dirty="0" smtClean="0">
                <a:latin typeface="Arial" charset="0"/>
                <a:cs typeface="Arial" charset="0"/>
              </a:rPr>
              <a:t>Registro de incidentes</a:t>
            </a:r>
          </a:p>
          <a:p>
            <a:pPr algn="just" eaLnBrk="1" hangingPunct="1">
              <a:buFont typeface="Wingdings" pitchFamily="2" charset="2"/>
              <a:buChar char="Ø"/>
            </a:pPr>
            <a:r>
              <a:rPr lang="es-AR" altLang="es-AR" sz="2000" dirty="0" smtClean="0">
                <a:latin typeface="Arial" charset="0"/>
                <a:cs typeface="Arial" charset="0"/>
              </a:rPr>
              <a:t>Interfaz con sistema Tango</a:t>
            </a:r>
          </a:p>
          <a:p>
            <a:pPr lvl="1" algn="just" eaLnBrk="1" hangingPunct="1">
              <a:buFont typeface="Wingdings" pitchFamily="2" charset="2"/>
              <a:buChar char="Ø"/>
            </a:pPr>
            <a:r>
              <a:rPr lang="es-AR" altLang="es-AR" sz="1800" dirty="0" smtClean="0">
                <a:latin typeface="Arial" charset="0"/>
                <a:cs typeface="Arial" charset="0"/>
              </a:rPr>
              <a:t>Con el módulo de producción</a:t>
            </a:r>
          </a:p>
          <a:p>
            <a:pPr lvl="1" algn="just" eaLnBrk="1" hangingPunct="1">
              <a:buFont typeface="Wingdings" pitchFamily="2" charset="2"/>
              <a:buChar char="Ø"/>
            </a:pPr>
            <a:r>
              <a:rPr lang="es-AR" altLang="es-AR" sz="1800" dirty="0" smtClean="0">
                <a:latin typeface="Arial" charset="0"/>
                <a:cs typeface="Arial" charset="0"/>
              </a:rPr>
              <a:t>Con el módulo de stock de productos terminados</a:t>
            </a:r>
          </a:p>
          <a:p>
            <a:pPr lvl="1" algn="just" eaLnBrk="1" hangingPunct="1">
              <a:buFont typeface="Wingdings" pitchFamily="2" charset="2"/>
              <a:buChar char="Ø"/>
            </a:pPr>
            <a:r>
              <a:rPr lang="es-AR" altLang="es-AR" sz="1800" dirty="0" smtClean="0">
                <a:latin typeface="Arial" charset="0"/>
                <a:cs typeface="Arial" charset="0"/>
              </a:rPr>
              <a:t>Con el módulo de </a:t>
            </a:r>
            <a:r>
              <a:rPr lang="es-AR" altLang="es-AR" sz="1800" dirty="0">
                <a:latin typeface="Arial" charset="0"/>
                <a:cs typeface="Arial" charset="0"/>
              </a:rPr>
              <a:t>r</a:t>
            </a:r>
            <a:r>
              <a:rPr lang="es-AR" altLang="es-AR" sz="1800" dirty="0" smtClean="0">
                <a:latin typeface="Arial" charset="0"/>
                <a:cs typeface="Arial" charset="0"/>
              </a:rPr>
              <a:t>ecursos humanos para la nómina del personal</a:t>
            </a:r>
          </a:p>
          <a:p>
            <a:pPr algn="just" eaLnBrk="1" hangingPunct="1">
              <a:buFont typeface="Wingdings" pitchFamily="2" charset="2"/>
              <a:buChar char="Ø"/>
            </a:pPr>
            <a:r>
              <a:rPr lang="es-AR" altLang="es-AR" sz="2000" dirty="0" smtClean="0">
                <a:latin typeface="Arial" charset="0"/>
                <a:cs typeface="Arial" charset="0"/>
              </a:rPr>
              <a:t>Salidas del sistema para </a:t>
            </a:r>
            <a:r>
              <a:rPr lang="es-AR" altLang="es-AR" sz="2000" dirty="0" err="1" smtClean="0">
                <a:latin typeface="Arial" charset="0"/>
                <a:cs typeface="Arial" charset="0"/>
              </a:rPr>
              <a:t>interfacear</a:t>
            </a:r>
            <a:endParaRPr lang="es-AR" altLang="es-AR" sz="2000" dirty="0">
              <a:latin typeface="Arial" charset="0"/>
              <a:cs typeface="Arial" charset="0"/>
            </a:endParaRPr>
          </a:p>
          <a:p>
            <a:pPr lvl="1" algn="just" eaLnBrk="1" hangingPunct="1">
              <a:buFont typeface="Wingdings" pitchFamily="2" charset="2"/>
              <a:buChar char="Ø"/>
            </a:pPr>
            <a:r>
              <a:rPr lang="es-AR" altLang="es-AR" sz="1800" dirty="0" smtClean="0">
                <a:latin typeface="Arial" charset="0"/>
                <a:cs typeface="Arial" charset="0"/>
              </a:rPr>
              <a:t>Ingresos y egresos del personal</a:t>
            </a:r>
            <a:endParaRPr lang="es-AR" altLang="es-AR" sz="1800" dirty="0">
              <a:latin typeface="Arial" charset="0"/>
              <a:cs typeface="Arial" charset="0"/>
            </a:endParaRPr>
          </a:p>
          <a:p>
            <a:pPr lvl="1" algn="just" eaLnBrk="1" hangingPunct="1">
              <a:buFont typeface="Wingdings" pitchFamily="2" charset="2"/>
              <a:buChar char="Ø"/>
            </a:pPr>
            <a:r>
              <a:rPr lang="es-AR" altLang="es-AR" sz="1800" dirty="0">
                <a:latin typeface="Arial" charset="0"/>
                <a:cs typeface="Arial" charset="0"/>
              </a:rPr>
              <a:t>Ingresos y egresos </a:t>
            </a:r>
            <a:r>
              <a:rPr lang="es-AR" altLang="es-AR" sz="1800" dirty="0" smtClean="0">
                <a:latin typeface="Arial" charset="0"/>
                <a:cs typeface="Arial" charset="0"/>
              </a:rPr>
              <a:t>de productos</a:t>
            </a:r>
          </a:p>
          <a:p>
            <a:pPr lvl="1" algn="just" eaLnBrk="1" hangingPunct="1">
              <a:buFont typeface="Wingdings" pitchFamily="2" charset="2"/>
              <a:buChar char="Ø"/>
            </a:pPr>
            <a:r>
              <a:rPr lang="es-AR" altLang="es-AR" sz="1800" dirty="0" smtClean="0">
                <a:latin typeface="Arial" charset="0"/>
                <a:cs typeface="Arial" charset="0"/>
              </a:rPr>
              <a:t>Ordenes de ingresos </a:t>
            </a:r>
            <a:r>
              <a:rPr lang="es-AR" altLang="es-AR" sz="1800" dirty="0">
                <a:latin typeface="Arial" charset="0"/>
                <a:cs typeface="Arial" charset="0"/>
              </a:rPr>
              <a:t>y egresos de </a:t>
            </a:r>
            <a:r>
              <a:rPr lang="es-AR" altLang="es-AR" sz="1800" dirty="0" smtClean="0">
                <a:latin typeface="Arial" charset="0"/>
                <a:cs typeface="Arial" charset="0"/>
              </a:rPr>
              <a:t>productos</a:t>
            </a:r>
            <a:endParaRPr lang="es-AR" altLang="es-AR" sz="1800" dirty="0">
              <a:latin typeface="Arial" charset="0"/>
              <a:cs typeface="Arial" charset="0"/>
            </a:endParaRPr>
          </a:p>
          <a:p>
            <a:pPr lvl="1" algn="just" eaLnBrk="1" hangingPunct="1">
              <a:buFont typeface="Wingdings" pitchFamily="2" charset="2"/>
              <a:buChar char="Ø"/>
            </a:pPr>
            <a:endParaRPr lang="es-AR" altLang="es-AR" sz="1800" dirty="0">
              <a:latin typeface="Arial" charset="0"/>
              <a:cs typeface="Arial"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0112" y="907241"/>
            <a:ext cx="4176464" cy="590613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Alcance del proyecto</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12776"/>
            <a:ext cx="7776864" cy="4752528"/>
          </a:xfrm>
        </p:spPr>
        <p:txBody>
          <a:bodyPr/>
          <a:lstStyle/>
          <a:p>
            <a:pPr algn="just" eaLnBrk="1" hangingPunct="1">
              <a:buFont typeface="Wingdings" pitchFamily="2" charset="2"/>
              <a:buChar char="Ø"/>
            </a:pPr>
            <a:r>
              <a:rPr lang="es-AR" altLang="es-AR" sz="2800" dirty="0" smtClean="0">
                <a:latin typeface="Arial" charset="0"/>
                <a:cs typeface="Arial" charset="0"/>
              </a:rPr>
              <a:t>Distribución geográfica y física</a:t>
            </a:r>
          </a:p>
          <a:p>
            <a:pPr lvl="1" algn="just" eaLnBrk="1" hangingPunct="1">
              <a:buFont typeface="Wingdings" pitchFamily="2" charset="2"/>
              <a:buChar char="Ø"/>
            </a:pPr>
            <a:r>
              <a:rPr lang="es-AR" altLang="es-AR" sz="2000" dirty="0" smtClean="0">
                <a:latin typeface="Arial" charset="0"/>
                <a:cs typeface="Arial" charset="0"/>
              </a:rPr>
              <a:t>Buenos Aires, 2 oficinas</a:t>
            </a:r>
          </a:p>
          <a:p>
            <a:pPr lvl="2" algn="just" eaLnBrk="1" hangingPunct="1">
              <a:buFont typeface="Wingdings" pitchFamily="2" charset="2"/>
              <a:buChar char="Ø"/>
            </a:pPr>
            <a:r>
              <a:rPr lang="es-AR" altLang="es-AR" sz="1700" dirty="0" smtClean="0">
                <a:latin typeface="Arial" charset="0"/>
                <a:cs typeface="Arial" charset="0"/>
              </a:rPr>
              <a:t>Oficina 1: 200 empleados.</a:t>
            </a:r>
          </a:p>
          <a:p>
            <a:pPr lvl="2" algn="just" eaLnBrk="1" hangingPunct="1">
              <a:buFont typeface="Wingdings" pitchFamily="2" charset="2"/>
              <a:buChar char="Ø"/>
            </a:pPr>
            <a:r>
              <a:rPr lang="es-AR" altLang="es-AR" sz="1700" dirty="0" smtClean="0">
                <a:latin typeface="Arial" charset="0"/>
                <a:cs typeface="Arial" charset="0"/>
              </a:rPr>
              <a:t>Oficina 2: 100 empleados.</a:t>
            </a:r>
          </a:p>
          <a:p>
            <a:pPr lvl="1" algn="just" eaLnBrk="1" hangingPunct="1">
              <a:buFont typeface="Wingdings" pitchFamily="2" charset="2"/>
              <a:buChar char="Ø"/>
            </a:pPr>
            <a:r>
              <a:rPr lang="es-AR" altLang="es-AR" sz="2000" dirty="0" smtClean="0">
                <a:latin typeface="Arial" charset="0"/>
                <a:cs typeface="Arial" charset="0"/>
              </a:rPr>
              <a:t>Horario: Lunes a viernes de 9hs a 19hs</a:t>
            </a:r>
          </a:p>
          <a:p>
            <a:pPr lvl="1" algn="just" eaLnBrk="1" hangingPunct="1">
              <a:buFont typeface="Wingdings" pitchFamily="2" charset="2"/>
              <a:buChar char="Ø"/>
            </a:pPr>
            <a:r>
              <a:rPr lang="es-AR" altLang="es-AR" sz="2000" dirty="0" smtClean="0">
                <a:latin typeface="Arial" charset="0"/>
                <a:cs typeface="Arial" charset="0"/>
              </a:rPr>
              <a:t>Personal de seguridad: 5 personas en total</a:t>
            </a:r>
          </a:p>
          <a:p>
            <a:pPr lvl="2" algn="just" eaLnBrk="1" hangingPunct="1">
              <a:buFont typeface="Wingdings" pitchFamily="2" charset="2"/>
              <a:buChar char="Ø"/>
            </a:pPr>
            <a:r>
              <a:rPr lang="es-AR" altLang="es-AR" sz="1700" dirty="0" smtClean="0">
                <a:latin typeface="Arial" charset="0"/>
                <a:cs typeface="Arial" charset="0"/>
              </a:rPr>
              <a:t>Mínimo 2 personas en horario laboral</a:t>
            </a:r>
          </a:p>
          <a:p>
            <a:pPr lvl="2" algn="just" eaLnBrk="1" hangingPunct="1">
              <a:buFont typeface="Wingdings" pitchFamily="2" charset="2"/>
              <a:buChar char="Ø"/>
            </a:pPr>
            <a:r>
              <a:rPr lang="es-AR" altLang="es-AR" sz="1700" dirty="0" smtClean="0">
                <a:latin typeface="Arial" charset="0"/>
                <a:cs typeface="Arial" charset="0"/>
              </a:rPr>
              <a:t>1 persona en horario no laboral</a:t>
            </a:r>
          </a:p>
          <a:p>
            <a:pPr lvl="2" algn="just" eaLnBrk="1" hangingPunct="1">
              <a:buFont typeface="Wingdings" pitchFamily="2" charset="2"/>
              <a:buChar char="Ø"/>
            </a:pPr>
            <a:endParaRPr lang="es-AR" altLang="es-AR" sz="2000" dirty="0" smtClean="0">
              <a:latin typeface="Arial" charset="0"/>
              <a:cs typeface="Arial" charset="0"/>
            </a:endParaRPr>
          </a:p>
          <a:p>
            <a:pPr lvl="1" algn="just" eaLnBrk="1" hangingPunct="1">
              <a:buFont typeface="Wingdings" pitchFamily="2" charset="2"/>
              <a:buChar char="Ø"/>
            </a:pPr>
            <a:endParaRPr lang="es-AR" altLang="es-AR" sz="2000" dirty="0" smtClean="0">
              <a:latin typeface="Arial" charset="0"/>
              <a:cs typeface="Arial" charset="0"/>
            </a:endParaRPr>
          </a:p>
          <a:p>
            <a:pPr marL="668337" lvl="2" indent="0" algn="just" eaLnBrk="1" hangingPunct="1">
              <a:buNone/>
            </a:pPr>
            <a:endParaRPr lang="es-AR" altLang="es-AR" sz="1700" dirty="0" smtClean="0">
              <a:latin typeface="Arial" charset="0"/>
              <a:cs typeface="Arial" charset="0"/>
            </a:endParaRPr>
          </a:p>
          <a:p>
            <a:pPr lvl="2" algn="just" eaLnBrk="1" hangingPunct="1"/>
            <a:endParaRPr lang="es-AR" altLang="es-AR" sz="1500" dirty="0">
              <a:latin typeface="Arial" charset="0"/>
              <a:cs typeface="Arial" charset="0"/>
            </a:endParaRPr>
          </a:p>
        </p:txBody>
      </p:sp>
      <p:pic>
        <p:nvPicPr>
          <p:cNvPr id="1026" name="Picture 2" descr="C:\Users\Vadu\Downloads\Bs As-mapa.gif"/>
          <p:cNvPicPr>
            <a:picLocks noChangeAspect="1" noChangeArrowheads="1"/>
          </p:cNvPicPr>
          <p:nvPr/>
        </p:nvPicPr>
        <p:blipFill>
          <a:blip r:embed="rId3"/>
          <a:srcRect/>
          <a:stretch>
            <a:fillRect/>
          </a:stretch>
        </p:blipFill>
        <p:spPr bwMode="auto">
          <a:xfrm>
            <a:off x="6500826" y="1500174"/>
            <a:ext cx="1928826" cy="2850691"/>
          </a:xfrm>
          <a:prstGeom prst="rect">
            <a:avLst/>
          </a:prstGeom>
          <a:noFill/>
        </p:spPr>
      </p:pic>
    </p:spTree>
    <p:extLst>
      <p:ext uri="{BB962C8B-B14F-4D97-AF65-F5344CB8AC3E}">
        <p14:creationId xmlns:p14="http://schemas.microsoft.com/office/powerpoint/2010/main" val="5208642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AR" sz="4000" dirty="0" smtClean="0">
                <a:latin typeface="Arial" pitchFamily="34" charset="0"/>
                <a:cs typeface="Arial" pitchFamily="34" charset="0"/>
              </a:rPr>
              <a:t>Alcance del proyecto</a:t>
            </a:r>
            <a:r>
              <a:rPr lang="es-AR" dirty="0" smtClean="0"/>
              <a:t/>
            </a:r>
            <a:br>
              <a:rPr lang="es-AR" dirty="0" smtClean="0"/>
            </a:br>
            <a:endParaRPr lang="es-AR" dirty="0"/>
          </a:p>
        </p:txBody>
      </p:sp>
      <p:sp>
        <p:nvSpPr>
          <p:cNvPr id="8196" name="6 Rectángulo"/>
          <p:cNvSpPr>
            <a:spLocks noChangeArrowheads="1"/>
          </p:cNvSpPr>
          <p:nvPr/>
        </p:nvSpPr>
        <p:spPr bwMode="auto">
          <a:xfrm>
            <a:off x="428625" y="1285875"/>
            <a:ext cx="82867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s-AR" altLang="es-AR" sz="2000" dirty="0"/>
          </a:p>
          <a:p>
            <a:pPr eaLnBrk="1" hangingPunct="1"/>
            <a:r>
              <a:rPr lang="es-AR" altLang="es-AR" sz="2000" dirty="0"/>
              <a:t>	</a:t>
            </a:r>
          </a:p>
        </p:txBody>
      </p:sp>
      <p:sp>
        <p:nvSpPr>
          <p:cNvPr id="8197" name="7 Marcador de contenido"/>
          <p:cNvSpPr>
            <a:spLocks noGrp="1"/>
          </p:cNvSpPr>
          <p:nvPr>
            <p:ph idx="1"/>
          </p:nvPr>
        </p:nvSpPr>
        <p:spPr>
          <a:xfrm>
            <a:off x="539552" y="1412776"/>
            <a:ext cx="7776864" cy="4752528"/>
          </a:xfrm>
        </p:spPr>
        <p:txBody>
          <a:bodyPr/>
          <a:lstStyle/>
          <a:p>
            <a:pPr algn="just" eaLnBrk="1" hangingPunct="1">
              <a:buFont typeface="Wingdings" pitchFamily="2" charset="2"/>
              <a:buChar char="Ø"/>
            </a:pPr>
            <a:r>
              <a:rPr lang="es-AR" altLang="es-AR" sz="2800" dirty="0" smtClean="0">
                <a:latin typeface="Arial" charset="0"/>
                <a:cs typeface="Arial" charset="0"/>
              </a:rPr>
              <a:t>Distribución geográfica y física</a:t>
            </a:r>
          </a:p>
          <a:p>
            <a:pPr lvl="1" algn="just" eaLnBrk="1" hangingPunct="1">
              <a:buFont typeface="Wingdings" pitchFamily="2" charset="2"/>
              <a:buChar char="Ø"/>
            </a:pPr>
            <a:r>
              <a:rPr lang="es-AR" altLang="es-AR" sz="2000" dirty="0" smtClean="0">
                <a:latin typeface="Arial" charset="0"/>
                <a:cs typeface="Arial" charset="0"/>
              </a:rPr>
              <a:t>Santa Fe</a:t>
            </a:r>
          </a:p>
          <a:p>
            <a:pPr lvl="2" algn="just" eaLnBrk="1" hangingPunct="1">
              <a:buFont typeface="Wingdings" pitchFamily="2" charset="2"/>
              <a:buChar char="Ø"/>
            </a:pPr>
            <a:r>
              <a:rPr lang="es-AR" altLang="es-AR" sz="1700" dirty="0" smtClean="0">
                <a:latin typeface="Arial" charset="0"/>
                <a:cs typeface="Arial" charset="0"/>
              </a:rPr>
              <a:t>Planta productora 800 empleados en 3 turnos de trabajo</a:t>
            </a:r>
          </a:p>
          <a:p>
            <a:pPr lvl="1" algn="just" eaLnBrk="1" hangingPunct="1">
              <a:buFont typeface="Wingdings" pitchFamily="2" charset="2"/>
              <a:buChar char="Ø"/>
            </a:pPr>
            <a:r>
              <a:rPr lang="es-AR" altLang="es-AR" sz="2000" dirty="0" smtClean="0">
                <a:latin typeface="Arial" charset="0"/>
                <a:cs typeface="Arial" charset="0"/>
              </a:rPr>
              <a:t>Horario: 24x7.</a:t>
            </a:r>
          </a:p>
          <a:p>
            <a:pPr lvl="1" algn="just" eaLnBrk="1" hangingPunct="1">
              <a:buFont typeface="Wingdings" pitchFamily="2" charset="2"/>
              <a:buChar char="Ø"/>
            </a:pPr>
            <a:r>
              <a:rPr lang="es-AR" altLang="es-AR" sz="2000" dirty="0" smtClean="0">
                <a:latin typeface="Arial" charset="0"/>
                <a:cs typeface="Arial" charset="0"/>
              </a:rPr>
              <a:t>Personal de seguridad: 5 personas por turno</a:t>
            </a:r>
          </a:p>
          <a:p>
            <a:pPr lvl="1" algn="just" eaLnBrk="1" hangingPunct="1">
              <a:buFont typeface="Wingdings" pitchFamily="2" charset="2"/>
              <a:buChar char="Ø"/>
            </a:pPr>
            <a:endParaRPr lang="es-AR" altLang="es-AR" sz="2000" dirty="0" smtClean="0">
              <a:latin typeface="Arial" charset="0"/>
              <a:cs typeface="Arial" charset="0"/>
            </a:endParaRPr>
          </a:p>
          <a:p>
            <a:pPr lvl="1" algn="just" eaLnBrk="1" hangingPunct="1">
              <a:buFont typeface="Wingdings" pitchFamily="2" charset="2"/>
              <a:buChar char="Ø"/>
            </a:pPr>
            <a:r>
              <a:rPr lang="es-AR" altLang="es-AR" sz="2000" dirty="0" smtClean="0">
                <a:latin typeface="Arial" charset="0"/>
                <a:cs typeface="Arial" charset="0"/>
              </a:rPr>
              <a:t>Resto del país</a:t>
            </a:r>
          </a:p>
          <a:p>
            <a:pPr lvl="2" algn="just" eaLnBrk="1" hangingPunct="1">
              <a:buFont typeface="Wingdings" pitchFamily="2" charset="2"/>
              <a:buChar char="Ø"/>
            </a:pPr>
            <a:r>
              <a:rPr lang="es-AR" altLang="es-AR" sz="1700" dirty="0" smtClean="0">
                <a:latin typeface="Arial" charset="0"/>
                <a:cs typeface="Arial" charset="0"/>
              </a:rPr>
              <a:t>10 depósitos en las distintas provincias</a:t>
            </a:r>
          </a:p>
          <a:p>
            <a:pPr lvl="2" algn="just" eaLnBrk="1" hangingPunct="1">
              <a:buFont typeface="Wingdings" pitchFamily="2" charset="2"/>
              <a:buChar char="Ø"/>
            </a:pPr>
            <a:r>
              <a:rPr lang="es-AR" altLang="es-AR" sz="1700" dirty="0" smtClean="0">
                <a:latin typeface="Arial" charset="0"/>
                <a:cs typeface="Arial" charset="0"/>
              </a:rPr>
              <a:t>50 empleados en total para los 10 depósitos.</a:t>
            </a:r>
          </a:p>
          <a:p>
            <a:pPr lvl="1" algn="just" eaLnBrk="1" hangingPunct="1">
              <a:buFont typeface="Wingdings" pitchFamily="2" charset="2"/>
              <a:buChar char="Ø"/>
            </a:pPr>
            <a:r>
              <a:rPr lang="es-AR" altLang="es-AR" sz="2000" dirty="0" smtClean="0">
                <a:latin typeface="Arial" charset="0"/>
                <a:cs typeface="Arial" charset="0"/>
              </a:rPr>
              <a:t>Horario: 24x7</a:t>
            </a:r>
          </a:p>
          <a:p>
            <a:pPr lvl="1" algn="just" eaLnBrk="1" hangingPunct="1">
              <a:buFont typeface="Wingdings" pitchFamily="2" charset="2"/>
              <a:buChar char="Ø"/>
            </a:pPr>
            <a:r>
              <a:rPr lang="es-AR" altLang="es-AR" sz="2000" dirty="0" smtClean="0">
                <a:latin typeface="Arial" charset="0"/>
                <a:cs typeface="Arial" charset="0"/>
              </a:rPr>
              <a:t>Personal de seguridad: 1 persona por turno.</a:t>
            </a:r>
          </a:p>
          <a:p>
            <a:pPr lvl="1" algn="just" eaLnBrk="1" hangingPunct="1">
              <a:buFont typeface="Wingdings" pitchFamily="2" charset="2"/>
              <a:buChar char="Ø"/>
            </a:pPr>
            <a:endParaRPr lang="es-AR" altLang="es-AR" sz="2000" dirty="0" smtClean="0">
              <a:latin typeface="Arial" charset="0"/>
              <a:cs typeface="Arial" charset="0"/>
            </a:endParaRPr>
          </a:p>
          <a:p>
            <a:pPr marL="668337" lvl="2" indent="0" algn="just" eaLnBrk="1" hangingPunct="1">
              <a:buNone/>
            </a:pPr>
            <a:endParaRPr lang="es-AR" altLang="es-AR" sz="1700" dirty="0" smtClean="0">
              <a:latin typeface="Arial" charset="0"/>
              <a:cs typeface="Arial" charset="0"/>
            </a:endParaRPr>
          </a:p>
          <a:p>
            <a:pPr lvl="2" algn="just" eaLnBrk="1" hangingPunct="1"/>
            <a:endParaRPr lang="es-AR" altLang="es-AR" sz="1500" dirty="0">
              <a:latin typeface="Arial" charset="0"/>
              <a:cs typeface="Arial"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2120" y="548680"/>
            <a:ext cx="4054214" cy="5733256"/>
          </a:xfrm>
          <a:prstGeom prst="rect">
            <a:avLst/>
          </a:prstGeom>
        </p:spPr>
      </p:pic>
    </p:spTree>
    <p:extLst>
      <p:ext uri="{BB962C8B-B14F-4D97-AF65-F5344CB8AC3E}">
        <p14:creationId xmlns:p14="http://schemas.microsoft.com/office/powerpoint/2010/main" val="52086429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ujo">
  <a:themeElements>
    <a:clrScheme name="Urbano">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Fluj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j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Urbano">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xml><?xml version="1.0" encoding="utf-8"?>
<a:themeOverride xmlns:a="http://schemas.openxmlformats.org/drawingml/2006/main">
  <a:clrScheme name="Urbano">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docProps/app.xml><?xml version="1.0" encoding="utf-8"?>
<Properties xmlns="http://schemas.openxmlformats.org/officeDocument/2006/extended-properties" xmlns:vt="http://schemas.openxmlformats.org/officeDocument/2006/docPropsVTypes">
  <Template>Flow</Template>
  <TotalTime>6782</TotalTime>
  <Words>1975</Words>
  <Application>Microsoft Office PowerPoint</Application>
  <PresentationFormat>On-screen Show (4:3)</PresentationFormat>
  <Paragraphs>460</Paragraphs>
  <Slides>37</Slides>
  <Notes>20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Flujo</vt:lpstr>
      <vt:lpstr>PowerPoint Presentation</vt:lpstr>
      <vt:lpstr>Quienes somos </vt:lpstr>
      <vt:lpstr>Contenido </vt:lpstr>
      <vt:lpstr>Objetivos del proyecto </vt:lpstr>
      <vt:lpstr>Objetivos del proyecto </vt:lpstr>
      <vt:lpstr>Problemática actual </vt:lpstr>
      <vt:lpstr>Alcance del proyecto </vt:lpstr>
      <vt:lpstr>Alcance del proyecto </vt:lpstr>
      <vt:lpstr>Alcance del proyecto </vt:lpstr>
      <vt:lpstr>Alcance del proyecto </vt:lpstr>
      <vt:lpstr>Alcance del proyecto </vt:lpstr>
      <vt:lpstr>Alcance del proyecto </vt:lpstr>
      <vt:lpstr>Alcance del proyecto </vt:lpstr>
      <vt:lpstr>Alcance del proyecto </vt:lpstr>
      <vt:lpstr>Alcance del proyecto </vt:lpstr>
      <vt:lpstr>Alcance del proyecto </vt:lpstr>
      <vt:lpstr>Alcance del proyecto </vt:lpstr>
      <vt:lpstr>Alcance del proyecto </vt:lpstr>
      <vt:lpstr>Alcance del proyecto </vt:lpstr>
      <vt:lpstr>Alcance del proyecto </vt:lpstr>
      <vt:lpstr>Alcance del proyecto </vt:lpstr>
      <vt:lpstr>Alcance del proyecto </vt:lpstr>
      <vt:lpstr>Arquitectura de HW/SW Alta Disponibilidad </vt:lpstr>
      <vt:lpstr>Arquitectura de HW/SW Software de Base </vt:lpstr>
      <vt:lpstr>Arquitectura de HW/SW Base de Datos y Lenguaje </vt:lpstr>
      <vt:lpstr>Arquitectura de HW/SW Compatibilidad </vt:lpstr>
      <vt:lpstr>Equipo de trabajo </vt:lpstr>
      <vt:lpstr>Cronograma </vt:lpstr>
      <vt:lpstr>Cronograma </vt:lpstr>
      <vt:lpstr>Facturación </vt:lpstr>
      <vt:lpstr>Soporte </vt:lpstr>
      <vt:lpstr>Licencias </vt:lpstr>
      <vt:lpstr>Soporte </vt:lpstr>
      <vt:lpstr>Mantenimiento </vt:lpstr>
      <vt:lpstr>Mantenimiento </vt:lpstr>
      <vt:lpstr>Conclusión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Ainstein, Eduardo Mariano</dc:creator>
  <cp:lastModifiedBy>Arbore, Leonel Fabio</cp:lastModifiedBy>
  <cp:revision>250</cp:revision>
  <dcterms:created xsi:type="dcterms:W3CDTF">2011-07-28T00:46:00Z</dcterms:created>
  <dcterms:modified xsi:type="dcterms:W3CDTF">2014-10-07T22:25:17Z</dcterms:modified>
</cp:coreProperties>
</file>